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81" r:id="rId2"/>
    <p:sldId id="287" r:id="rId3"/>
    <p:sldId id="288" r:id="rId4"/>
    <p:sldId id="289" r:id="rId5"/>
    <p:sldId id="278" r:id="rId6"/>
    <p:sldId id="283" r:id="rId7"/>
    <p:sldId id="282" r:id="rId8"/>
    <p:sldId id="266" r:id="rId9"/>
    <p:sldId id="256" r:id="rId10"/>
    <p:sldId id="257" r:id="rId11"/>
    <p:sldId id="258" r:id="rId12"/>
    <p:sldId id="259" r:id="rId13"/>
    <p:sldId id="267" r:id="rId14"/>
    <p:sldId id="269" r:id="rId15"/>
    <p:sldId id="268" r:id="rId16"/>
    <p:sldId id="260" r:id="rId17"/>
    <p:sldId id="261" r:id="rId18"/>
    <p:sldId id="262" r:id="rId19"/>
    <p:sldId id="263" r:id="rId20"/>
    <p:sldId id="264" r:id="rId21"/>
    <p:sldId id="272" r:id="rId22"/>
    <p:sldId id="273" r:id="rId23"/>
    <p:sldId id="284" r:id="rId24"/>
    <p:sldId id="277" r:id="rId25"/>
    <p:sldId id="285" r:id="rId26"/>
    <p:sldId id="280" r:id="rId27"/>
    <p:sldId id="276" r:id="rId28"/>
    <p:sldId id="286" r:id="rId29"/>
    <p:sldId id="26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5F38E-61D8-4657-ACFC-CE3529A25ED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F246352-DEF6-4192-BD3A-F393A2CBC637}">
      <dgm:prSet/>
      <dgm:spPr/>
      <dgm:t>
        <a:bodyPr/>
        <a:lstStyle/>
        <a:p>
          <a:r>
            <a:rPr lang="es-MX"/>
            <a:t>La voluntad anticipada  es el conjunto de preferencias que una persona tiene respecto al cuidado de su futuro de su salud, de su cuerpo y de su vida.</a:t>
          </a:r>
          <a:endParaRPr lang="en-US"/>
        </a:p>
      </dgm:t>
    </dgm:pt>
    <dgm:pt modelId="{AADBC1F6-4B18-4955-A817-2140E3934843}" type="parTrans" cxnId="{38350EFE-BD74-4A8E-9F5C-AEBBAAFF45CA}">
      <dgm:prSet/>
      <dgm:spPr/>
      <dgm:t>
        <a:bodyPr/>
        <a:lstStyle/>
        <a:p>
          <a:endParaRPr lang="en-US"/>
        </a:p>
      </dgm:t>
    </dgm:pt>
    <dgm:pt modelId="{8DC3BF62-9D42-42D1-A38E-837156F875FC}" type="sibTrans" cxnId="{38350EFE-BD74-4A8E-9F5C-AEBBAAFF45CA}">
      <dgm:prSet/>
      <dgm:spPr/>
      <dgm:t>
        <a:bodyPr/>
        <a:lstStyle/>
        <a:p>
          <a:endParaRPr lang="en-US"/>
        </a:p>
      </dgm:t>
    </dgm:pt>
    <dgm:pt modelId="{AF3F0E93-9580-41D5-8436-DF57EC343286}">
      <dgm:prSet/>
      <dgm:spPr/>
      <dgm:t>
        <a:bodyPr/>
        <a:lstStyle/>
        <a:p>
          <a:r>
            <a:rPr lang="es-MX"/>
            <a:t>Esta se decide en el uso pleno de sus facultades mentales y en anticipación a que en un momento en el futuro se encuentre en incapacidad para expresar esas preferencias y toma de decisiones por las mismas.</a:t>
          </a:r>
          <a:endParaRPr lang="en-US"/>
        </a:p>
      </dgm:t>
    </dgm:pt>
    <dgm:pt modelId="{755C6ACF-194D-44DA-8C58-ABDFC558429D}" type="parTrans" cxnId="{7888369D-0881-4E64-9611-F66E1777CA0F}">
      <dgm:prSet/>
      <dgm:spPr/>
      <dgm:t>
        <a:bodyPr/>
        <a:lstStyle/>
        <a:p>
          <a:endParaRPr lang="en-US"/>
        </a:p>
      </dgm:t>
    </dgm:pt>
    <dgm:pt modelId="{879754EF-6135-43D1-8C9C-4BA1EECE969C}" type="sibTrans" cxnId="{7888369D-0881-4E64-9611-F66E1777CA0F}">
      <dgm:prSet/>
      <dgm:spPr/>
      <dgm:t>
        <a:bodyPr/>
        <a:lstStyle/>
        <a:p>
          <a:endParaRPr lang="en-US"/>
        </a:p>
      </dgm:t>
    </dgm:pt>
    <dgm:pt modelId="{6C754789-E5E3-40AA-B92C-F6AD2C1F2CCB}">
      <dgm:prSet/>
      <dgm:spPr/>
      <dgm:t>
        <a:bodyPr/>
        <a:lstStyle/>
        <a:p>
          <a:r>
            <a:rPr lang="es-MX"/>
            <a:t>La voluntad anticipada contiene no solo la voluntad sino también los valores de la persona en su entorno cultural y religioso.</a:t>
          </a:r>
          <a:endParaRPr lang="en-US"/>
        </a:p>
      </dgm:t>
    </dgm:pt>
    <dgm:pt modelId="{15077BDA-0EAC-4A73-A457-1FDB7A407EFF}" type="parTrans" cxnId="{B3C06159-A326-4A59-A5DD-C52984043EC1}">
      <dgm:prSet/>
      <dgm:spPr/>
      <dgm:t>
        <a:bodyPr/>
        <a:lstStyle/>
        <a:p>
          <a:endParaRPr lang="en-US"/>
        </a:p>
      </dgm:t>
    </dgm:pt>
    <dgm:pt modelId="{351D7D0D-9E30-4D2B-BB1A-77AD0BCC0172}" type="sibTrans" cxnId="{B3C06159-A326-4A59-A5DD-C52984043EC1}">
      <dgm:prSet/>
      <dgm:spPr/>
      <dgm:t>
        <a:bodyPr/>
        <a:lstStyle/>
        <a:p>
          <a:endParaRPr lang="en-US"/>
        </a:p>
      </dgm:t>
    </dgm:pt>
    <dgm:pt modelId="{C87DEE8C-7B49-400D-9A61-A61C78F281F9}" type="pres">
      <dgm:prSet presAssocID="{FFE5F38E-61D8-4657-ACFC-CE3529A25ED8}" presName="root" presStyleCnt="0">
        <dgm:presLayoutVars>
          <dgm:dir/>
          <dgm:resizeHandles val="exact"/>
        </dgm:presLayoutVars>
      </dgm:prSet>
      <dgm:spPr/>
    </dgm:pt>
    <dgm:pt modelId="{14B2623D-55EA-4C7B-8368-1A641E183311}" type="pres">
      <dgm:prSet presAssocID="{3F246352-DEF6-4192-BD3A-F393A2CBC637}" presName="compNode" presStyleCnt="0"/>
      <dgm:spPr/>
    </dgm:pt>
    <dgm:pt modelId="{2A5395BA-6F01-4CC9-8A90-11D88F54DAF8}" type="pres">
      <dgm:prSet presAssocID="{3F246352-DEF6-4192-BD3A-F393A2CBC637}" presName="bgRect" presStyleLbl="bgShp" presStyleIdx="0" presStyleCnt="3"/>
      <dgm:spPr/>
    </dgm:pt>
    <dgm:pt modelId="{61853B52-C709-4208-A280-2857BC450B3F}" type="pres">
      <dgm:prSet presAssocID="{3F246352-DEF6-4192-BD3A-F393A2CBC63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9BBB3A9C-9DBD-4872-8682-FEE5780DEC5F}" type="pres">
      <dgm:prSet presAssocID="{3F246352-DEF6-4192-BD3A-F393A2CBC637}" presName="spaceRect" presStyleCnt="0"/>
      <dgm:spPr/>
    </dgm:pt>
    <dgm:pt modelId="{8A5E31A0-E0F9-4216-843D-1969CA3B4318}" type="pres">
      <dgm:prSet presAssocID="{3F246352-DEF6-4192-BD3A-F393A2CBC637}" presName="parTx" presStyleLbl="revTx" presStyleIdx="0" presStyleCnt="3">
        <dgm:presLayoutVars>
          <dgm:chMax val="0"/>
          <dgm:chPref val="0"/>
        </dgm:presLayoutVars>
      </dgm:prSet>
      <dgm:spPr/>
    </dgm:pt>
    <dgm:pt modelId="{A2678914-D9C0-4CAA-865B-E095B70FEE3A}" type="pres">
      <dgm:prSet presAssocID="{8DC3BF62-9D42-42D1-A38E-837156F875FC}" presName="sibTrans" presStyleCnt="0"/>
      <dgm:spPr/>
    </dgm:pt>
    <dgm:pt modelId="{4354199D-2948-44E3-B323-41F40204A806}" type="pres">
      <dgm:prSet presAssocID="{AF3F0E93-9580-41D5-8436-DF57EC343286}" presName="compNode" presStyleCnt="0"/>
      <dgm:spPr/>
    </dgm:pt>
    <dgm:pt modelId="{0B6D6F36-61AB-4CE9-B00A-5C6B90518E16}" type="pres">
      <dgm:prSet presAssocID="{AF3F0E93-9580-41D5-8436-DF57EC343286}" presName="bgRect" presStyleLbl="bgShp" presStyleIdx="1" presStyleCnt="3"/>
      <dgm:spPr/>
    </dgm:pt>
    <dgm:pt modelId="{6C05ED34-E0EC-45B2-97BC-116CADE64780}" type="pres">
      <dgm:prSet presAssocID="{AF3F0E93-9580-41D5-8436-DF57EC34328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0F32229-FB26-4D70-A800-8C8109DC3B0F}" type="pres">
      <dgm:prSet presAssocID="{AF3F0E93-9580-41D5-8436-DF57EC343286}" presName="spaceRect" presStyleCnt="0"/>
      <dgm:spPr/>
    </dgm:pt>
    <dgm:pt modelId="{50B5258C-DE63-4D34-8AAF-03E2DA0BB926}" type="pres">
      <dgm:prSet presAssocID="{AF3F0E93-9580-41D5-8436-DF57EC343286}" presName="parTx" presStyleLbl="revTx" presStyleIdx="1" presStyleCnt="3">
        <dgm:presLayoutVars>
          <dgm:chMax val="0"/>
          <dgm:chPref val="0"/>
        </dgm:presLayoutVars>
      </dgm:prSet>
      <dgm:spPr/>
    </dgm:pt>
    <dgm:pt modelId="{C70BB20B-133A-4B13-9BA2-67D392F26C6E}" type="pres">
      <dgm:prSet presAssocID="{879754EF-6135-43D1-8C9C-4BA1EECE969C}" presName="sibTrans" presStyleCnt="0"/>
      <dgm:spPr/>
    </dgm:pt>
    <dgm:pt modelId="{5EF56EAB-3833-4590-A6BB-A6EA176C1C3B}" type="pres">
      <dgm:prSet presAssocID="{6C754789-E5E3-40AA-B92C-F6AD2C1F2CCB}" presName="compNode" presStyleCnt="0"/>
      <dgm:spPr/>
    </dgm:pt>
    <dgm:pt modelId="{C553BAC4-E1CF-4429-B12A-5C74ECEDD58B}" type="pres">
      <dgm:prSet presAssocID="{6C754789-E5E3-40AA-B92C-F6AD2C1F2CCB}" presName="bgRect" presStyleLbl="bgShp" presStyleIdx="2" presStyleCnt="3"/>
      <dgm:spPr/>
    </dgm:pt>
    <dgm:pt modelId="{70DF4BD9-7571-473E-AD55-0D5B6FF4F974}" type="pres">
      <dgm:prSet presAssocID="{6C754789-E5E3-40AA-B92C-F6AD2C1F2CC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e"/>
        </a:ext>
      </dgm:extLst>
    </dgm:pt>
    <dgm:pt modelId="{F72CF7E1-0C5E-458E-93B4-5A24CC93297B}" type="pres">
      <dgm:prSet presAssocID="{6C754789-E5E3-40AA-B92C-F6AD2C1F2CCB}" presName="spaceRect" presStyleCnt="0"/>
      <dgm:spPr/>
    </dgm:pt>
    <dgm:pt modelId="{06F87D7E-BCB0-4629-ACE1-30EAABFDF421}" type="pres">
      <dgm:prSet presAssocID="{6C754789-E5E3-40AA-B92C-F6AD2C1F2CC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3C06159-A326-4A59-A5DD-C52984043EC1}" srcId="{FFE5F38E-61D8-4657-ACFC-CE3529A25ED8}" destId="{6C754789-E5E3-40AA-B92C-F6AD2C1F2CCB}" srcOrd="2" destOrd="0" parTransId="{15077BDA-0EAC-4A73-A457-1FDB7A407EFF}" sibTransId="{351D7D0D-9E30-4D2B-BB1A-77AD0BCC0172}"/>
    <dgm:cxn modelId="{38355291-77FA-4B42-9816-305AE3E92D55}" type="presOf" srcId="{3F246352-DEF6-4192-BD3A-F393A2CBC637}" destId="{8A5E31A0-E0F9-4216-843D-1969CA3B4318}" srcOrd="0" destOrd="0" presId="urn:microsoft.com/office/officeart/2018/2/layout/IconVerticalSolidList"/>
    <dgm:cxn modelId="{7888369D-0881-4E64-9611-F66E1777CA0F}" srcId="{FFE5F38E-61D8-4657-ACFC-CE3529A25ED8}" destId="{AF3F0E93-9580-41D5-8436-DF57EC343286}" srcOrd="1" destOrd="0" parTransId="{755C6ACF-194D-44DA-8C58-ABDFC558429D}" sibTransId="{879754EF-6135-43D1-8C9C-4BA1EECE969C}"/>
    <dgm:cxn modelId="{1D9C98A7-96D7-44ED-9C2E-1BAFE68D83E9}" type="presOf" srcId="{AF3F0E93-9580-41D5-8436-DF57EC343286}" destId="{50B5258C-DE63-4D34-8AAF-03E2DA0BB926}" srcOrd="0" destOrd="0" presId="urn:microsoft.com/office/officeart/2018/2/layout/IconVerticalSolidList"/>
    <dgm:cxn modelId="{14E507B6-F0BF-4DC4-9A01-05BB387B3FE5}" type="presOf" srcId="{6C754789-E5E3-40AA-B92C-F6AD2C1F2CCB}" destId="{06F87D7E-BCB0-4629-ACE1-30EAABFDF421}" srcOrd="0" destOrd="0" presId="urn:microsoft.com/office/officeart/2018/2/layout/IconVerticalSolidList"/>
    <dgm:cxn modelId="{046C02D1-00FD-4822-9D53-A46FD78C513E}" type="presOf" srcId="{FFE5F38E-61D8-4657-ACFC-CE3529A25ED8}" destId="{C87DEE8C-7B49-400D-9A61-A61C78F281F9}" srcOrd="0" destOrd="0" presId="urn:microsoft.com/office/officeart/2018/2/layout/IconVerticalSolidList"/>
    <dgm:cxn modelId="{38350EFE-BD74-4A8E-9F5C-AEBBAAFF45CA}" srcId="{FFE5F38E-61D8-4657-ACFC-CE3529A25ED8}" destId="{3F246352-DEF6-4192-BD3A-F393A2CBC637}" srcOrd="0" destOrd="0" parTransId="{AADBC1F6-4B18-4955-A817-2140E3934843}" sibTransId="{8DC3BF62-9D42-42D1-A38E-837156F875FC}"/>
    <dgm:cxn modelId="{125E8AF8-FC53-40EA-8E4C-44AB0FB643B4}" type="presParOf" srcId="{C87DEE8C-7B49-400D-9A61-A61C78F281F9}" destId="{14B2623D-55EA-4C7B-8368-1A641E183311}" srcOrd="0" destOrd="0" presId="urn:microsoft.com/office/officeart/2018/2/layout/IconVerticalSolidList"/>
    <dgm:cxn modelId="{75B0A76E-D361-4561-8939-03E442CE62CC}" type="presParOf" srcId="{14B2623D-55EA-4C7B-8368-1A641E183311}" destId="{2A5395BA-6F01-4CC9-8A90-11D88F54DAF8}" srcOrd="0" destOrd="0" presId="urn:microsoft.com/office/officeart/2018/2/layout/IconVerticalSolidList"/>
    <dgm:cxn modelId="{FC3E8AB6-0875-4750-A156-FD7E7DD68CB6}" type="presParOf" srcId="{14B2623D-55EA-4C7B-8368-1A641E183311}" destId="{61853B52-C709-4208-A280-2857BC450B3F}" srcOrd="1" destOrd="0" presId="urn:microsoft.com/office/officeart/2018/2/layout/IconVerticalSolidList"/>
    <dgm:cxn modelId="{5692D687-EC66-449C-B0C2-39A0F22D9DA9}" type="presParOf" srcId="{14B2623D-55EA-4C7B-8368-1A641E183311}" destId="{9BBB3A9C-9DBD-4872-8682-FEE5780DEC5F}" srcOrd="2" destOrd="0" presId="urn:microsoft.com/office/officeart/2018/2/layout/IconVerticalSolidList"/>
    <dgm:cxn modelId="{5EB3B2F4-1F73-487C-8437-558330F3D018}" type="presParOf" srcId="{14B2623D-55EA-4C7B-8368-1A641E183311}" destId="{8A5E31A0-E0F9-4216-843D-1969CA3B4318}" srcOrd="3" destOrd="0" presId="urn:microsoft.com/office/officeart/2018/2/layout/IconVerticalSolidList"/>
    <dgm:cxn modelId="{54B25FBB-730A-4066-8F9E-37052A354986}" type="presParOf" srcId="{C87DEE8C-7B49-400D-9A61-A61C78F281F9}" destId="{A2678914-D9C0-4CAA-865B-E095B70FEE3A}" srcOrd="1" destOrd="0" presId="urn:microsoft.com/office/officeart/2018/2/layout/IconVerticalSolidList"/>
    <dgm:cxn modelId="{00795199-D90C-4A3B-ABA3-FD4B6BCDD01B}" type="presParOf" srcId="{C87DEE8C-7B49-400D-9A61-A61C78F281F9}" destId="{4354199D-2948-44E3-B323-41F40204A806}" srcOrd="2" destOrd="0" presId="urn:microsoft.com/office/officeart/2018/2/layout/IconVerticalSolidList"/>
    <dgm:cxn modelId="{4D8491AB-5666-48E9-A1A1-33FA9C4C0422}" type="presParOf" srcId="{4354199D-2948-44E3-B323-41F40204A806}" destId="{0B6D6F36-61AB-4CE9-B00A-5C6B90518E16}" srcOrd="0" destOrd="0" presId="urn:microsoft.com/office/officeart/2018/2/layout/IconVerticalSolidList"/>
    <dgm:cxn modelId="{ECBABBD0-6DB2-476F-A652-73666600DA03}" type="presParOf" srcId="{4354199D-2948-44E3-B323-41F40204A806}" destId="{6C05ED34-E0EC-45B2-97BC-116CADE64780}" srcOrd="1" destOrd="0" presId="urn:microsoft.com/office/officeart/2018/2/layout/IconVerticalSolidList"/>
    <dgm:cxn modelId="{F2C34E5B-B764-4A98-8CA5-8A1C8458D63F}" type="presParOf" srcId="{4354199D-2948-44E3-B323-41F40204A806}" destId="{B0F32229-FB26-4D70-A800-8C8109DC3B0F}" srcOrd="2" destOrd="0" presId="urn:microsoft.com/office/officeart/2018/2/layout/IconVerticalSolidList"/>
    <dgm:cxn modelId="{3C74336A-2E30-49E8-B0BB-F0B995F627DA}" type="presParOf" srcId="{4354199D-2948-44E3-B323-41F40204A806}" destId="{50B5258C-DE63-4D34-8AAF-03E2DA0BB926}" srcOrd="3" destOrd="0" presId="urn:microsoft.com/office/officeart/2018/2/layout/IconVerticalSolidList"/>
    <dgm:cxn modelId="{5CAC75D3-0398-4BA2-80AF-3B1E1547F619}" type="presParOf" srcId="{C87DEE8C-7B49-400D-9A61-A61C78F281F9}" destId="{C70BB20B-133A-4B13-9BA2-67D392F26C6E}" srcOrd="3" destOrd="0" presId="urn:microsoft.com/office/officeart/2018/2/layout/IconVerticalSolidList"/>
    <dgm:cxn modelId="{46CA9EBB-98B8-4550-ACFD-DE29CA37B04E}" type="presParOf" srcId="{C87DEE8C-7B49-400D-9A61-A61C78F281F9}" destId="{5EF56EAB-3833-4590-A6BB-A6EA176C1C3B}" srcOrd="4" destOrd="0" presId="urn:microsoft.com/office/officeart/2018/2/layout/IconVerticalSolidList"/>
    <dgm:cxn modelId="{0A11FF14-D6CA-434D-880C-40927E5E7194}" type="presParOf" srcId="{5EF56EAB-3833-4590-A6BB-A6EA176C1C3B}" destId="{C553BAC4-E1CF-4429-B12A-5C74ECEDD58B}" srcOrd="0" destOrd="0" presId="urn:microsoft.com/office/officeart/2018/2/layout/IconVerticalSolidList"/>
    <dgm:cxn modelId="{17ACD5C4-F21D-4F2A-8C30-7B367F84448F}" type="presParOf" srcId="{5EF56EAB-3833-4590-A6BB-A6EA176C1C3B}" destId="{70DF4BD9-7571-473E-AD55-0D5B6FF4F974}" srcOrd="1" destOrd="0" presId="urn:microsoft.com/office/officeart/2018/2/layout/IconVerticalSolidList"/>
    <dgm:cxn modelId="{C5896601-F6B7-4079-BBA5-2E21761CEB31}" type="presParOf" srcId="{5EF56EAB-3833-4590-A6BB-A6EA176C1C3B}" destId="{F72CF7E1-0C5E-458E-93B4-5A24CC93297B}" srcOrd="2" destOrd="0" presId="urn:microsoft.com/office/officeart/2018/2/layout/IconVerticalSolidList"/>
    <dgm:cxn modelId="{3284F90C-BCB8-41D2-BE72-6D6B0CABC0A3}" type="presParOf" srcId="{5EF56EAB-3833-4590-A6BB-A6EA176C1C3B}" destId="{06F87D7E-BCB0-4629-ACE1-30EAABFDF42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395BA-6F01-4CC9-8A90-11D88F54DAF8}">
      <dsp:nvSpPr>
        <dsp:cNvPr id="0" name=""/>
        <dsp:cNvSpPr/>
      </dsp:nvSpPr>
      <dsp:spPr>
        <a:xfrm>
          <a:off x="0" y="499"/>
          <a:ext cx="9618133" cy="11692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53B52-C709-4208-A280-2857BC450B3F}">
      <dsp:nvSpPr>
        <dsp:cNvPr id="0" name=""/>
        <dsp:cNvSpPr/>
      </dsp:nvSpPr>
      <dsp:spPr>
        <a:xfrm>
          <a:off x="353707" y="263587"/>
          <a:ext cx="643104" cy="6431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E31A0-E0F9-4216-843D-1969CA3B4318}">
      <dsp:nvSpPr>
        <dsp:cNvPr id="0" name=""/>
        <dsp:cNvSpPr/>
      </dsp:nvSpPr>
      <dsp:spPr>
        <a:xfrm>
          <a:off x="1350519" y="499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/>
            <a:t>La voluntad anticipada  es el conjunto de preferencias que una persona tiene respecto al cuidado de su futuro de su salud, de su cuerpo y de su vida.</a:t>
          </a:r>
          <a:endParaRPr lang="en-US" sz="1800" kern="1200"/>
        </a:p>
      </dsp:txBody>
      <dsp:txXfrm>
        <a:off x="1350519" y="499"/>
        <a:ext cx="8267613" cy="1169280"/>
      </dsp:txXfrm>
    </dsp:sp>
    <dsp:sp modelId="{0B6D6F36-61AB-4CE9-B00A-5C6B90518E16}">
      <dsp:nvSpPr>
        <dsp:cNvPr id="0" name=""/>
        <dsp:cNvSpPr/>
      </dsp:nvSpPr>
      <dsp:spPr>
        <a:xfrm>
          <a:off x="0" y="1462100"/>
          <a:ext cx="9618133" cy="11692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05ED34-E0EC-45B2-97BC-116CADE64780}">
      <dsp:nvSpPr>
        <dsp:cNvPr id="0" name=""/>
        <dsp:cNvSpPr/>
      </dsp:nvSpPr>
      <dsp:spPr>
        <a:xfrm>
          <a:off x="353707" y="1725188"/>
          <a:ext cx="643104" cy="6431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5258C-DE63-4D34-8AAF-03E2DA0BB926}">
      <dsp:nvSpPr>
        <dsp:cNvPr id="0" name=""/>
        <dsp:cNvSpPr/>
      </dsp:nvSpPr>
      <dsp:spPr>
        <a:xfrm>
          <a:off x="1350519" y="1462100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/>
            <a:t>Esta se decide en el uso pleno de sus facultades mentales y en anticipación a que en un momento en el futuro se encuentre en incapacidad para expresar esas preferencias y toma de decisiones por las mismas.</a:t>
          </a:r>
          <a:endParaRPr lang="en-US" sz="1800" kern="1200"/>
        </a:p>
      </dsp:txBody>
      <dsp:txXfrm>
        <a:off x="1350519" y="1462100"/>
        <a:ext cx="8267613" cy="1169280"/>
      </dsp:txXfrm>
    </dsp:sp>
    <dsp:sp modelId="{C553BAC4-E1CF-4429-B12A-5C74ECEDD58B}">
      <dsp:nvSpPr>
        <dsp:cNvPr id="0" name=""/>
        <dsp:cNvSpPr/>
      </dsp:nvSpPr>
      <dsp:spPr>
        <a:xfrm>
          <a:off x="0" y="2923701"/>
          <a:ext cx="9618133" cy="11692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F4BD9-7571-473E-AD55-0D5B6FF4F974}">
      <dsp:nvSpPr>
        <dsp:cNvPr id="0" name=""/>
        <dsp:cNvSpPr/>
      </dsp:nvSpPr>
      <dsp:spPr>
        <a:xfrm>
          <a:off x="353707" y="3186789"/>
          <a:ext cx="643104" cy="6431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87D7E-BCB0-4629-ACE1-30EAABFDF421}">
      <dsp:nvSpPr>
        <dsp:cNvPr id="0" name=""/>
        <dsp:cNvSpPr/>
      </dsp:nvSpPr>
      <dsp:spPr>
        <a:xfrm>
          <a:off x="1350519" y="2923701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/>
            <a:t>La voluntad anticipada contiene no solo la voluntad sino también los valores de la persona en su entorno cultural y religioso.</a:t>
          </a:r>
          <a:endParaRPr lang="en-US" sz="1800" kern="1200"/>
        </a:p>
      </dsp:txBody>
      <dsp:txXfrm>
        <a:off x="1350519" y="2923701"/>
        <a:ext cx="8267613" cy="1169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A6CB0-3F96-4D26-8F2D-EC650D4E676D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8F24A-6F39-4C35-A5A4-BDE6C2FE3D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917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0" i="0" noProof="0" dirty="0">
              <a:effectLst/>
              <a:latin typeface="Segoe UI" panose="020B0502040204020203" pitchFamily="34" charset="0"/>
            </a:endParaRPr>
          </a:p>
          <a:p>
            <a:pPr rtl="0"/>
            <a:r>
              <a:rPr lang="es-MX" noProof="0" dirty="0"/>
              <a:t>ID=d924773e-9a16-4d6d-9803-8cb819e99682
</a:t>
            </a:r>
            <a:r>
              <a:rPr lang="es-MX" noProof="0" dirty="0" err="1"/>
              <a:t>Recipe</a:t>
            </a:r>
            <a:r>
              <a:rPr lang="es-MX" noProof="0" dirty="0"/>
              <a:t>=</a:t>
            </a:r>
            <a:r>
              <a:rPr lang="es-MX" noProof="0" dirty="0" err="1"/>
              <a:t>text_billboard</a:t>
            </a:r>
            <a:r>
              <a:rPr lang="es-MX" noProof="0" dirty="0"/>
              <a:t>
</a:t>
            </a:r>
            <a:r>
              <a:rPr lang="es-MX" noProof="0" dirty="0" err="1"/>
              <a:t>Type</a:t>
            </a:r>
            <a:r>
              <a:rPr lang="es-MX" noProof="0" dirty="0"/>
              <a:t>=</a:t>
            </a:r>
            <a:r>
              <a:rPr lang="es-MX" noProof="0" dirty="0" err="1"/>
              <a:t>TextOnly</a:t>
            </a:r>
            <a:r>
              <a:rPr lang="es-MX" noProof="0" dirty="0"/>
              <a:t>
</a:t>
            </a:r>
            <a:r>
              <a:rPr lang="es-MX" noProof="0" dirty="0" err="1"/>
              <a:t>Variant</a:t>
            </a:r>
            <a:r>
              <a:rPr lang="es-MX" noProof="0"/>
              <a:t>=0</a:t>
            </a:r>
            <a:r>
              <a:rPr lang="es-MX"/>
              <a:t>
FamilyID=AccentBoxWalbaum_Zero</a:t>
            </a:r>
            <a:endParaRPr lang="es-MX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EAA36B1-75F6-458C-B388-8BC01E9857C8}" type="slidenum">
              <a:rPr lang="es-MX" smtClean="0"/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0320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9193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409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70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952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102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7808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5370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094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0772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622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914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8911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2939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232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997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241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BF3C0-7576-4E93-B2C5-B2D60EBB9799}" type="datetimeFigureOut">
              <a:rPr lang="es-MX" smtClean="0"/>
              <a:t>27/06/2024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BF3ECB6-BFF1-4566-89F4-F3BBDDC7E7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632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0D9D20-B4BB-42AA-8DDD-68CC9F1D95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es-MX" dirty="0"/>
              <a:t>Directrices Anticipadas- Evolución en Jalisco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9E8FDB-60EE-45AE-BB89-9A561A61C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877" y="4476466"/>
            <a:ext cx="7223760" cy="2079718"/>
          </a:xfrm>
        </p:spPr>
        <p:txBody>
          <a:bodyPr rtlCol="0">
            <a:normAutofit fontScale="62500" lnSpcReduction="20000"/>
          </a:bodyPr>
          <a:lstStyle/>
          <a:p>
            <a:pPr rtl="0"/>
            <a:r>
              <a:rPr lang="es-ES" dirty="0"/>
              <a:t>Dr. Patrick Pendavis Heksner</a:t>
            </a:r>
          </a:p>
          <a:p>
            <a:r>
              <a:rPr lang="es-MX" dirty="0"/>
              <a:t>Director del Instituto Jalisciense de Alivio del Dolor y Cuidados Paliativo</a:t>
            </a:r>
          </a:p>
          <a:p>
            <a:r>
              <a:rPr lang="es-MX" dirty="0"/>
              <a:t>Secretario Técnico de la Comisión Inter Institucional en Cuidados Paliativos del Estado de Jalisco</a:t>
            </a:r>
            <a:endParaRPr lang="es-ES" dirty="0"/>
          </a:p>
          <a:p>
            <a:pPr rtl="0"/>
            <a:r>
              <a:rPr lang="es-ES" dirty="0"/>
              <a:t>Profesor Investigador</a:t>
            </a:r>
          </a:p>
          <a:p>
            <a:pPr rtl="0"/>
            <a:r>
              <a:rPr lang="es-ES" dirty="0"/>
              <a:t>Coordinación de  Oncología Integral, Medicina del Dolor y Cuidados Paliativos.</a:t>
            </a:r>
          </a:p>
          <a:p>
            <a:pPr rtl="0"/>
            <a:r>
              <a:rPr lang="es-ES" dirty="0"/>
              <a:t>Facultad de Medicina UAG</a:t>
            </a:r>
            <a:br>
              <a:rPr lang="es-ES" dirty="0"/>
            </a:br>
            <a:r>
              <a:rPr lang="es-ES" dirty="0"/>
              <a:t>Medico Especialista en Medicina del Dolor y Cuidados Paliativos</a:t>
            </a:r>
            <a:br>
              <a:rPr lang="es-ES" dirty="0"/>
            </a:br>
            <a:r>
              <a:rPr lang="es-ES" dirty="0"/>
              <a:t>Anestesia, Analgesia y Reanimación</a:t>
            </a:r>
          </a:p>
          <a:p>
            <a:pPr rtl="0"/>
            <a:endParaRPr lang="es-MX" dirty="0"/>
          </a:p>
        </p:txBody>
      </p:sp>
      <p:pic>
        <p:nvPicPr>
          <p:cNvPr id="13" name="Imagen 12" descr="CAMUJAL">
            <a:extLst>
              <a:ext uri="{FF2B5EF4-FFF2-40B4-BE49-F238E27FC236}">
                <a16:creationId xmlns:a16="http://schemas.microsoft.com/office/drawing/2014/main" id="{9C485EBF-9B09-F698-53B2-2C9CF6D15F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3" t="26181" r="7162" b="23614"/>
          <a:stretch/>
        </p:blipFill>
        <p:spPr bwMode="auto">
          <a:xfrm>
            <a:off x="325199" y="2429433"/>
            <a:ext cx="1508000" cy="620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4980230-A559-38D5-B22F-EF299E6BC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726" y="569638"/>
            <a:ext cx="2231329" cy="8413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20BF9E-856F-4793-ACD8-7BE8CD94C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566" y="487336"/>
            <a:ext cx="2621507" cy="10059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A91131E-8E26-1C30-B30A-C05352303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877" y="432467"/>
            <a:ext cx="3097036" cy="10607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0A66E72-DAAD-7184-E3E6-DF480D2967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979" y="383533"/>
            <a:ext cx="1524132" cy="144487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9F77D7E-C3C7-058E-001D-3D31118C17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548" y="447646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CA127B-0B41-4E6C-8C47-EBDCF7F12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Fundamentos legales: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AC1ACE21-A8B1-4CAC-999A-B6210D9582D5}"/>
              </a:ext>
            </a:extLst>
          </p:cNvPr>
          <p:cNvSpPr/>
          <p:nvPr/>
        </p:nvSpPr>
        <p:spPr>
          <a:xfrm>
            <a:off x="4978918" y="1109145"/>
            <a:ext cx="6341016" cy="460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</a:rPr>
              <a:t>Ley General de Salud (Capítulo II - De los Derechos de los Enfermos en Situación Terminal)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</a:rPr>
              <a:t>Artículo 166 Bis 4. Toda persona mayor de edad, en pleno uso de sus facultades mentales, puede, en cualquier momento e independientemente de su estado de salud, expresar su voluntad por escrito ante dos testigos, de recibir o no cualquier tratamiento, en caso de que llegase a padecer una enfermedad y estar en situación terminal y no le sea posible manifestar dicha voluntad. Dicho documento podrá ser revocado en cualquier momento.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</a:rPr>
              <a:t>Para que sea válida la disposición de voluntad referida en el párrafo anterior, deberá apegarse a lo dispuesto en la presente Ley y demás disposiciones aplicables.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</a:rPr>
              <a:t>Código Civil del Estado de Jalisco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</a:rPr>
              <a:t>Artículo 40 Bis. El documento de Directrices Anticipadas podrá elaborarse ante la Secretaría de Salud del Estado o ante notario público en los términos de la ley de Salud para el Estado de Jalisco.</a:t>
            </a: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8467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AA6760-4718-4991-A45A-CE16DE72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Ley de Salud del Estado de Jalisco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ADE86990-E131-40D0-9CB3-240D7C51C682}"/>
              </a:ext>
            </a:extLst>
          </p:cNvPr>
          <p:cNvSpPr/>
          <p:nvPr/>
        </p:nvSpPr>
        <p:spPr>
          <a:xfrm>
            <a:off x="4978918" y="1109145"/>
            <a:ext cx="6341016" cy="460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Artículo 79. Directrices Anticipadas. Ante Notario Público.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El notario público que intervenga en la suscripción del documento de directrices anticipadas, lo levantará por triplicado a fin de que un tanto se entregue al suscriptor, otro se deberá remitir a la Secretaría de Salud para su depósito y registro, y el tercero quedará en resguardo del notario.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Cuando se otorgue, en los términos de normatividad aplicable, consentimiento ante notario público el trámite notarial y su registro no generarán costo alguno.</a:t>
            </a: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6756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911F01-EBCF-4B6D-B67A-C15B8E70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1">
                    <a:lumMod val="75000"/>
                  </a:schemeClr>
                </a:solidFill>
              </a:rPr>
              <a:t>Documento de Directrices Anticipadas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9E4FB69-4DE6-44CF-A3CC-5E5B8504083D}"/>
              </a:ext>
            </a:extLst>
          </p:cNvPr>
          <p:cNvSpPr/>
          <p:nvPr/>
        </p:nvSpPr>
        <p:spPr>
          <a:xfrm>
            <a:off x="965981" y="15161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Artículo 76. Directrices Anticipadas. Requisitos (Ley de Salud del Estado de Jalisco).</a:t>
            </a:r>
            <a:endParaRPr lang="es-MX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FCD1E74-A841-4411-8135-F3E9E15AD951}"/>
              </a:ext>
            </a:extLst>
          </p:cNvPr>
          <p:cNvSpPr/>
          <p:nvPr/>
        </p:nvSpPr>
        <p:spPr>
          <a:xfrm>
            <a:off x="670560" y="2363770"/>
            <a:ext cx="115214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El documento de directrices anticipadas deberá contar con los siguientes requisitos:</a:t>
            </a:r>
          </a:p>
          <a:p>
            <a:endParaRPr lang="es-ES" dirty="0"/>
          </a:p>
          <a:p>
            <a:r>
              <a:rPr lang="es-ES" dirty="0"/>
              <a:t>Realizarse por escrito, con el nombre, edad, firma o huella digital del suscriptor y de dos testigos.</a:t>
            </a:r>
          </a:p>
          <a:p>
            <a:r>
              <a:rPr lang="es-ES" dirty="0"/>
              <a:t>Señalar que la voluntad se ha manifestado de manera personal y libre.</a:t>
            </a:r>
          </a:p>
          <a:p>
            <a:r>
              <a:rPr lang="es-ES" dirty="0"/>
              <a:t>Expresar su voluntad respecto a la disposición de órganos susceptibles de ser donados.</a:t>
            </a:r>
          </a:p>
          <a:p>
            <a:r>
              <a:rPr lang="es-ES" dirty="0"/>
              <a:t>Manifestar la indicación de recibir o no cualquier tratamiento, en caso de padecer una enfermedad en situación terminal.</a:t>
            </a:r>
          </a:p>
          <a:p>
            <a:r>
              <a:rPr lang="es-ES" dirty="0"/>
              <a:t>Nombrar, en su caso, a uno o varios representantes para que éste vigile que se cumpla la voluntad del enfermo en situación terminal, el representante deberá aceptar dicho cargo en el mismo escrito mediante su firma.</a:t>
            </a:r>
          </a:p>
          <a:p>
            <a:r>
              <a:rPr lang="es-ES" dirty="0"/>
              <a:t>Suscribirse ante personal de la Secretaría de Salud o notario público.</a:t>
            </a:r>
          </a:p>
          <a:p>
            <a:endParaRPr lang="es-ES" dirty="0"/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Artículo 82. Directrices Anticipadas. Registro Único Estatal.</a:t>
            </a:r>
            <a:endParaRPr lang="es-ES" dirty="0"/>
          </a:p>
          <a:p>
            <a:r>
              <a:rPr lang="es-ES" dirty="0"/>
              <a:t>La Secretaría dispondrá de una unidad administrativa de Registro Único Estatal de Directrices Anticipadas, que se encargará de resguardar los documentos y enviarlos al centro o unidad médica que se los requiera.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20511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75A0DF-EC2A-0C8D-B601-CD8DDFFF6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Registro Único de Directrices Anticipadas.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9D8ED9-5C8D-C0D4-942C-02338FFDF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416994" cy="3880773"/>
          </a:xfrm>
        </p:spPr>
        <p:txBody>
          <a:bodyPr/>
          <a:lstStyle/>
          <a:p>
            <a:r>
              <a:rPr lang="es-ES" dirty="0"/>
              <a:t>FOLIO</a:t>
            </a:r>
          </a:p>
          <a:p>
            <a:r>
              <a:rPr lang="es-ES" dirty="0"/>
              <a:t>NOMBRE</a:t>
            </a:r>
          </a:p>
          <a:p>
            <a:r>
              <a:rPr lang="es-ES" dirty="0"/>
              <a:t>EDAD</a:t>
            </a:r>
          </a:p>
          <a:p>
            <a:r>
              <a:rPr lang="es-ES" dirty="0"/>
              <a:t>SEXO</a:t>
            </a:r>
          </a:p>
          <a:p>
            <a:r>
              <a:rPr lang="es-ES" dirty="0"/>
              <a:t>CURP/Pasaporte</a:t>
            </a:r>
          </a:p>
          <a:p>
            <a:r>
              <a:rPr lang="es-ES" dirty="0"/>
              <a:t>Nacionalidad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9D1289-EB32-C393-0DB4-815024E66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373" y="1801233"/>
            <a:ext cx="4380302" cy="30398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994AB88-650F-E560-FA1B-F4EE07FB802A}"/>
              </a:ext>
            </a:extLst>
          </p:cNvPr>
          <p:cNvSpPr txBox="1"/>
          <p:nvPr/>
        </p:nvSpPr>
        <p:spPr>
          <a:xfrm>
            <a:off x="677334" y="5579697"/>
            <a:ext cx="101043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1. La Secretaría dispondrá de una unidad administrativa de Registro Único Estatal de Directrices Anticipadas, que se encargará de resguardar los documentos y enviarlos al centro o unidad médica que se los requiera.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4F8804D-4113-4AEF-9CF7-8A5E34E35BEB}"/>
              </a:ext>
            </a:extLst>
          </p:cNvPr>
          <p:cNvSpPr txBox="1"/>
          <p:nvPr/>
        </p:nvSpPr>
        <p:spPr>
          <a:xfrm>
            <a:off x="663687" y="5025699"/>
            <a:ext cx="7433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Artículo 82. Directrices Anticipadas. Registro Único Estatal. </a:t>
            </a:r>
          </a:p>
        </p:txBody>
      </p:sp>
    </p:spTree>
    <p:extLst>
      <p:ext uri="{BB962C8B-B14F-4D97-AF65-F5344CB8AC3E}">
        <p14:creationId xmlns:p14="http://schemas.microsoft.com/office/powerpoint/2010/main" val="1145576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07E5CF-9EC2-37EF-B262-834F81602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es-MX" dirty="0"/>
              <a:t>Artículo 83. Directrices Anticipadas. Registro Único Estatal. 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3AC5C1-DE76-AED8-99CB-320055DBB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400"/>
              <a:t>Atribuciones. 1. Son atribuciones del Registro Único Estatal de Directrices Anticipadas las siguientes:</a:t>
            </a:r>
          </a:p>
          <a:p>
            <a:pPr>
              <a:lnSpc>
                <a:spcPct val="90000"/>
              </a:lnSpc>
            </a:pPr>
            <a:r>
              <a:rPr lang="es-ES" sz="1400"/>
              <a:t> I. Recibir, registrar, digitalizar, archivar y resguardar las declaraciones de voluntad anticipada, así como sus modificaciones o revocaciones;</a:t>
            </a:r>
          </a:p>
          <a:p>
            <a:pPr>
              <a:lnSpc>
                <a:spcPct val="90000"/>
              </a:lnSpc>
            </a:pPr>
            <a:r>
              <a:rPr lang="es-ES" sz="1400"/>
              <a:t> II. Distribuir el Formato Único que faciliten el trámite para realizar las declaraciones de voluntad anticipada, tanto en instituciones públicas como privadas;</a:t>
            </a:r>
          </a:p>
          <a:p>
            <a:pPr>
              <a:lnSpc>
                <a:spcPct val="90000"/>
              </a:lnSpc>
            </a:pPr>
            <a:r>
              <a:rPr lang="es-ES" sz="1400"/>
              <a:t> III. Garantizar a las instituciones de salud pública y privada el acceso a los documentos de directrices anticipadas, en los términos de esta ley y demás disposiciones aplicables;</a:t>
            </a:r>
          </a:p>
          <a:p>
            <a:pPr>
              <a:lnSpc>
                <a:spcPct val="90000"/>
              </a:lnSpc>
            </a:pPr>
            <a:r>
              <a:rPr lang="es-ES" sz="1400"/>
              <a:t> IV. Proporcionar orientación y asesoría a las personas que lo soliciten; V. Expedir copias certificadas de las declaraciones de voluntad anticipada, en términos de esta Ley y demás disposiciones correspondientes;</a:t>
            </a:r>
          </a:p>
          <a:p>
            <a:pPr>
              <a:lnSpc>
                <a:spcPct val="90000"/>
              </a:lnSpc>
            </a:pPr>
            <a:r>
              <a:rPr lang="es-ES" sz="1400"/>
              <a:t> VI. Coordinarse con las instituciones federales del sector salud para garantizar el cumplimiento de las cartas de voluntad anticipada; y VII. Las demás que señale esta ley, así como otras disposiciones aplicables.</a:t>
            </a:r>
            <a:endParaRPr lang="es-MX" sz="140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0725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DCAED-2C42-CF1C-CAE5-331E93670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INAPAM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34398E7-7DA4-AADC-EE12-117800354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628522"/>
            <a:ext cx="10531929" cy="3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90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6BF8629-1CDC-4CF8-9CB9-4CFAB2B98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409" y="1131994"/>
            <a:ext cx="4211363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63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93144A3-04EF-4D13-B948-12A093A93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481" y="1131994"/>
            <a:ext cx="3395220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42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7A59CD7-3357-4830-AF3B-5AD0EDF0A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763" y="1131994"/>
            <a:ext cx="3844655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2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61E89C-1C64-414C-8D28-155271E2B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582" y="1131994"/>
            <a:ext cx="4335018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9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0E9B84-CBCB-1CAF-FE59-81CD3C6F0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Introducción a las directrices anticipadas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B28C50-9864-F7AB-6260-30C8A0CF4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Las directrices anticipadas, también conocidas como testamentos vitales o testamentos biológicos, son documentos legales que permiten a una persona expresar sus deseos con respecto a tratamientos médicos en caso de enfermedad terminal o incapacidad. Estas directrices proporcionan a los médicos y familiares una guía clara sobre el tipo de cuidados médicos que la persona desea recibir o rechazar en situaciones específicas. </a:t>
            </a:r>
          </a:p>
          <a:p>
            <a:r>
              <a:rPr lang="es-MX" dirty="0"/>
              <a:t>En el contexto de la atención médica, las directrices anticipadas han evolucionado para garantizar el respeto y la autonomía del paciente, así como para aliviar la carga emocional y la toma de decisiones de los seres queridos.</a:t>
            </a:r>
          </a:p>
        </p:txBody>
      </p:sp>
    </p:spTree>
    <p:extLst>
      <p:ext uri="{BB962C8B-B14F-4D97-AF65-F5344CB8AC3E}">
        <p14:creationId xmlns:p14="http://schemas.microsoft.com/office/powerpoint/2010/main" val="2295405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BA69FD7-F7E7-47AC-88B3-6136812D0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487" y="1131994"/>
            <a:ext cx="3959208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49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E3AEA-5560-DC34-4981-66FCDE715735}"/>
              </a:ext>
            </a:extLst>
          </p:cNvPr>
          <p:cNvSpPr txBox="1"/>
          <p:nvPr/>
        </p:nvSpPr>
        <p:spPr>
          <a:xfrm>
            <a:off x="463492" y="335845"/>
            <a:ext cx="297599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¿ QUE  ES LA VOLUNTAD ANTICIPADA?</a:t>
            </a:r>
          </a:p>
          <a:p>
            <a:r>
              <a:rPr lang="es-MX" dirty="0"/>
              <a:t>Es un documento, con el cual una persona expresa su deseo acerca de las atenciones médicas que desea recibir en caso de padecer una enfermedad terminal e irreversible.</a:t>
            </a:r>
          </a:p>
          <a:p>
            <a:r>
              <a:rPr lang="es-MX" dirty="0"/>
              <a:t>¿ QUIEN PUEDE EJERCER ESTE DERECHO?</a:t>
            </a:r>
          </a:p>
          <a:p>
            <a:r>
              <a:rPr lang="es-MX" dirty="0"/>
              <a:t>Toda persona que padezca una enfermedad amenazante o limitante para la vida; en la que el tratamiento curativo ya no ofrezca resultados positivos tanto para su pronóstico como para su calidad de vida, tiene derecho a solicitarla ante el personal de salud en cualquier Institución de Salud pública o privada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B294AC-381D-F85E-0E51-EF247C8D0193}"/>
              </a:ext>
            </a:extLst>
          </p:cNvPr>
          <p:cNvSpPr txBox="1"/>
          <p:nvPr/>
        </p:nvSpPr>
        <p:spPr>
          <a:xfrm>
            <a:off x="3693253" y="276080"/>
            <a:ext cx="430145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La voluntad anticipada tiene algunas semejanzas con un testamento, y las razones para elaborarla son también similares. </a:t>
            </a:r>
          </a:p>
          <a:p>
            <a:endParaRPr lang="es-MX" dirty="0"/>
          </a:p>
          <a:p>
            <a:r>
              <a:rPr lang="es-MX" dirty="0"/>
              <a:t>En un testamento, una persona indica su deseo de cómo ha de disponerse de sus bienes cuando haya fallecido. </a:t>
            </a:r>
          </a:p>
          <a:p>
            <a:r>
              <a:rPr lang="es-MX" dirty="0"/>
              <a:t>En una voluntad anticipada, una persona indica cómo quiere que se disponga de sus bienes más preciados: SU SALUD, SU CUERPO Y SU VIDA, en un momento cercano a la muerte en el que ya no sea capaz de decidir por sí misma.</a:t>
            </a:r>
          </a:p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A633CA2-467F-F196-E6C7-D7082359B62E}"/>
              </a:ext>
            </a:extLst>
          </p:cNvPr>
          <p:cNvSpPr txBox="1"/>
          <p:nvPr/>
        </p:nvSpPr>
        <p:spPr>
          <a:xfrm>
            <a:off x="8460996" y="1476191"/>
            <a:ext cx="37310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OCTUBRE MES DE LOS CUIDADOS PALIATIVOS Y FIRMA DE LA VOLUNTAD ANTICIPADA EN JALISCO</a:t>
            </a:r>
          </a:p>
          <a:p>
            <a:r>
              <a:rPr lang="es-MX" dirty="0"/>
              <a:t>	- Origen de la cita -</a:t>
            </a:r>
          </a:p>
        </p:txBody>
      </p:sp>
    </p:spTree>
    <p:extLst>
      <p:ext uri="{BB962C8B-B14F-4D97-AF65-F5344CB8AC3E}">
        <p14:creationId xmlns:p14="http://schemas.microsoft.com/office/powerpoint/2010/main" val="1117273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A0C963C-A277-1910-4FEF-AF13D567266E}"/>
              </a:ext>
            </a:extLst>
          </p:cNvPr>
          <p:cNvSpPr txBox="1"/>
          <p:nvPr/>
        </p:nvSpPr>
        <p:spPr>
          <a:xfrm>
            <a:off x="228600" y="0"/>
            <a:ext cx="3647114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Requisitos: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	Realizarse por escrito, con el nombre, edad, firma o huella digital del suscriptor y de dos testigos.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	Hay que señalar que la voluntad se ha manifestado de manera personal y libre.</a:t>
            </a:r>
          </a:p>
          <a:p>
            <a:r>
              <a:rPr lang="es-MX" sz="1600" dirty="0"/>
              <a:t>	Expresar su voluntad respecto a la disposición de órganos susceptibles de ser donados.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	Manifestar la indicación de recibir o no cualquier tratamiento extraordinario, en caso de padecer una enfermedad en situación terminal.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	Nombrar, en su caso, a uno o varios representantes para que éste vigile que se cumpla la voluntad del enfermo en situación terminal, el representante deberá aceptar dicho cargo en el mismo escrito mediante su firma.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Cada solicitante necesita 1 representante y 2 testigos.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Traer INE o identificación vigente, así como comprobante de domicilio.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EB397D-317D-AAD2-286C-0B2E32F9B1AE}"/>
              </a:ext>
            </a:extLst>
          </p:cNvPr>
          <p:cNvSpPr txBox="1"/>
          <p:nvPr/>
        </p:nvSpPr>
        <p:spPr>
          <a:xfrm>
            <a:off x="4213371" y="976723"/>
            <a:ext cx="398267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                  Información      </a:t>
            </a:r>
          </a:p>
          <a:p>
            <a:r>
              <a:rPr lang="es-MX" dirty="0"/>
              <a:t>	DIRECCIÓN</a:t>
            </a:r>
          </a:p>
          <a:p>
            <a:r>
              <a:rPr lang="es-MX" dirty="0"/>
              <a:t>        AVE. ZOQUIPAN 1000-C</a:t>
            </a:r>
          </a:p>
          <a:p>
            <a:r>
              <a:rPr lang="es-MX" dirty="0"/>
              <a:t>               COL.  ZOQUIPAN</a:t>
            </a:r>
          </a:p>
          <a:p>
            <a:r>
              <a:rPr lang="es-MX" dirty="0"/>
              <a:t>                     CONTACTO</a:t>
            </a:r>
          </a:p>
          <a:p>
            <a:r>
              <a:rPr lang="es-MX" dirty="0"/>
              <a:t>               TEL: 3330304450 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Usted puede hacer este  tramite ante personal de la Secretaría de Salud,  Notario Público y Hospitales Públicos y Particulares.</a:t>
            </a:r>
          </a:p>
          <a:p>
            <a:endParaRPr lang="es-MX" dirty="0"/>
          </a:p>
          <a:p>
            <a:r>
              <a:rPr lang="es-MX" dirty="0"/>
              <a:t>Existe un registro único de Voluntades anticipadas.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FC5005-7EFA-1917-5633-1F9940B01C17}"/>
              </a:ext>
            </a:extLst>
          </p:cNvPr>
          <p:cNvSpPr txBox="1"/>
          <p:nvPr/>
        </p:nvSpPr>
        <p:spPr>
          <a:xfrm>
            <a:off x="8316288" y="1559838"/>
            <a:ext cx="36107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MX" dirty="0"/>
          </a:p>
          <a:p>
            <a:r>
              <a:rPr lang="es-MX" dirty="0"/>
              <a:t>Revocación Directrices Anticipadas.</a:t>
            </a:r>
          </a:p>
          <a:p>
            <a:r>
              <a:rPr lang="es-MX" dirty="0"/>
              <a:t> </a:t>
            </a:r>
          </a:p>
          <a:p>
            <a:r>
              <a:rPr lang="es-MX" dirty="0"/>
              <a:t> En caso de que el enfermo en situación terminal decida revocar o modificar las directrices anticipadas,</a:t>
            </a:r>
          </a:p>
          <a:p>
            <a:r>
              <a:rPr lang="es-MX" dirty="0"/>
              <a:t>deberá cumplir con las mismas formalidades y requisitos que se exigieron para su suscripción.</a:t>
            </a:r>
          </a:p>
        </p:txBody>
      </p:sp>
    </p:spTree>
    <p:extLst>
      <p:ext uri="{BB962C8B-B14F-4D97-AF65-F5344CB8AC3E}">
        <p14:creationId xmlns:p14="http://schemas.microsoft.com/office/powerpoint/2010/main" val="544796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0974928-DEB6-44F1-8138-0BE37C74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506" y="5650173"/>
            <a:ext cx="1891015" cy="10847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5B28AC-A1E6-4445-89F0-54D04F17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456" y="32241"/>
            <a:ext cx="3514544" cy="7649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C30B03-789D-4FD4-BEA0-70D7B170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32" y="65116"/>
            <a:ext cx="2304522" cy="7649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1D8AC9-F87A-4597-AC27-BEFE50486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79" y="5618943"/>
            <a:ext cx="1229002" cy="115956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893A892-B47F-4BFE-B9E4-6494CC0688B5}"/>
              </a:ext>
            </a:extLst>
          </p:cNvPr>
          <p:cNvSpPr txBox="1"/>
          <p:nvPr/>
        </p:nvSpPr>
        <p:spPr>
          <a:xfrm>
            <a:off x="2174448" y="257228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“Jalisco Sin Dolor”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67A6382-1E99-4B8D-965A-409A7382F53B}"/>
              </a:ext>
            </a:extLst>
          </p:cNvPr>
          <p:cNvSpPr txBox="1"/>
          <p:nvPr/>
        </p:nvSpPr>
        <p:spPr>
          <a:xfrm>
            <a:off x="6825280" y="4284012"/>
            <a:ext cx="496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C91699C-7837-459F-8F4F-FEF343F1534C}"/>
              </a:ext>
            </a:extLst>
          </p:cNvPr>
          <p:cNvSpPr txBox="1"/>
          <p:nvPr/>
        </p:nvSpPr>
        <p:spPr>
          <a:xfrm>
            <a:off x="878802" y="4568904"/>
            <a:ext cx="1116366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Observaron  alta calidad en la infraestructura	 - Instalaciones  adecuadas para el desarrollo profesional.</a:t>
            </a:r>
          </a:p>
          <a:p>
            <a:r>
              <a:rPr lang="es-ES" dirty="0"/>
              <a:t>					 - Cuenta con residencia para ambos sexos.</a:t>
            </a:r>
          </a:p>
          <a:p>
            <a:r>
              <a:rPr lang="es-ES" dirty="0"/>
              <a:t>					 - Alimentación.</a:t>
            </a:r>
          </a:p>
          <a:p>
            <a:r>
              <a:rPr lang="es-ES" dirty="0"/>
              <a:t>                                                                                        -  Seguridad.</a:t>
            </a:r>
          </a:p>
          <a:p>
            <a:r>
              <a:rPr lang="es-ES" dirty="0"/>
              <a:t>                                                                                        - áreas de oportunidad.</a:t>
            </a:r>
          </a:p>
          <a:p>
            <a:r>
              <a:rPr lang="es-ES" dirty="0"/>
              <a:t>                                                                                        -  consultorio  para habilitar.</a:t>
            </a:r>
          </a:p>
          <a:p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0F6822-7BFE-4B39-B7DF-47AABC158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52" y="1225034"/>
            <a:ext cx="5334462" cy="310313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7575BD6-508C-C740-D3AA-71E10DD5DA3F}"/>
              </a:ext>
            </a:extLst>
          </p:cNvPr>
          <p:cNvSpPr txBox="1"/>
          <p:nvPr/>
        </p:nvSpPr>
        <p:spPr>
          <a:xfrm>
            <a:off x="6825280" y="2224453"/>
            <a:ext cx="5258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Visita a la unidad de Medicina Paliativa y Dolor.</a:t>
            </a:r>
          </a:p>
          <a:p>
            <a:r>
              <a:rPr lang="es-ES" dirty="0"/>
              <a:t>- Equipo completo.</a:t>
            </a:r>
          </a:p>
          <a:p>
            <a:r>
              <a:rPr lang="es-ES" dirty="0"/>
              <a:t>-Área asignada de consultorio y próxima hospitalización en C.P</a:t>
            </a:r>
          </a:p>
          <a:p>
            <a:r>
              <a:rPr lang="es-ES" dirty="0"/>
              <a:t>- Farmacia con medicación.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559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0974928-DEB6-44F1-8138-0BE37C74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809" y="5677469"/>
            <a:ext cx="2038770" cy="11380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5B28AC-A1E6-4445-89F0-54D04F17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973" y="302600"/>
            <a:ext cx="3816644" cy="8306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C30B03-789D-4FD4-BEA0-70D7B170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83" y="183859"/>
            <a:ext cx="3218082" cy="10681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1D8AC9-F87A-4597-AC27-BEFE50486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83" y="5234823"/>
            <a:ext cx="1589931" cy="150010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9BBD735-BBE5-4189-95D7-8631F6E1F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526" y="1323676"/>
            <a:ext cx="4932091" cy="276782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3C86F18-0ACE-C88B-5030-69ABAA81E9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383" y="1323675"/>
            <a:ext cx="4932091" cy="27678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5E55F19-1B93-2468-C43A-6C20A501F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6092" y="3984221"/>
            <a:ext cx="4299908" cy="250120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CB588F3-7E54-D2E3-3137-6CBD0D5178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0092" y="3761627"/>
            <a:ext cx="5333713" cy="310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34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0974928-DEB6-44F1-8138-0BE37C74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677" y="5716667"/>
            <a:ext cx="1789491" cy="11042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5B28AC-A1E6-4445-89F0-54D04F17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172" y="157029"/>
            <a:ext cx="3047997" cy="6633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C30B03-789D-4FD4-BEA0-70D7B170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01" y="157029"/>
            <a:ext cx="2058862" cy="6833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1D8AC9-F87A-4597-AC27-BEFE50486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83" y="5630650"/>
            <a:ext cx="1170401" cy="110427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9BE3BDB-10DF-47E5-BDC4-3D0986D387C1}"/>
              </a:ext>
            </a:extLst>
          </p:cNvPr>
          <p:cNvSpPr txBox="1"/>
          <p:nvPr/>
        </p:nvSpPr>
        <p:spPr>
          <a:xfrm>
            <a:off x="3095452" y="157029"/>
            <a:ext cx="6001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/>
              <a:t>“JALISCO SIN DOLOR”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C776992-92DA-461A-B1EE-5681D673F737}"/>
              </a:ext>
            </a:extLst>
          </p:cNvPr>
          <p:cNvSpPr txBox="1"/>
          <p:nvPr/>
        </p:nvSpPr>
        <p:spPr>
          <a:xfrm>
            <a:off x="2636998" y="6365594"/>
            <a:ext cx="7141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“Trabajar en equipo divide el trabajo y multiplica los resultados”</a:t>
            </a:r>
            <a:endParaRPr lang="es-MX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8891492-EA42-5F05-35E3-4B5D149A7B2C}"/>
              </a:ext>
            </a:extLst>
          </p:cNvPr>
          <p:cNvSpPr txBox="1"/>
          <p:nvPr/>
        </p:nvSpPr>
        <p:spPr>
          <a:xfrm>
            <a:off x="302201" y="1397675"/>
            <a:ext cx="647388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Apertura de atención  de  unidad de cuidados paliativos Cruz Verde</a:t>
            </a:r>
          </a:p>
          <a:p>
            <a:endParaRPr lang="es-ES" dirty="0"/>
          </a:p>
          <a:p>
            <a:r>
              <a:rPr lang="es-ES" dirty="0"/>
              <a:t>		Ernesto Arias</a:t>
            </a:r>
          </a:p>
          <a:p>
            <a:r>
              <a:rPr lang="es-ES" dirty="0"/>
              <a:t>		Delgadillo Araujo</a:t>
            </a:r>
          </a:p>
          <a:p>
            <a:endParaRPr lang="es-ES" dirty="0"/>
          </a:p>
          <a:p>
            <a:r>
              <a:rPr lang="es-ES" dirty="0"/>
              <a:t>Capacitación de 800 colaboradores en 3 módulos.</a:t>
            </a:r>
          </a:p>
          <a:p>
            <a:endParaRPr lang="es-ES" dirty="0"/>
          </a:p>
          <a:p>
            <a:r>
              <a:rPr lang="es-ES" dirty="0"/>
              <a:t>Gestión de medicamentos.</a:t>
            </a:r>
          </a:p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CE6885-F027-6B85-36D0-2150ACAF0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7494" y="1072025"/>
            <a:ext cx="4922946" cy="374410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D48DC92-5906-ABDA-2FBD-48DEA5DA2449}"/>
              </a:ext>
            </a:extLst>
          </p:cNvPr>
          <p:cNvSpPr txBox="1"/>
          <p:nvPr/>
        </p:nvSpPr>
        <p:spPr>
          <a:xfrm>
            <a:off x="6907494" y="5081733"/>
            <a:ext cx="512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10 diciembre 2023 – Unidad Cruz Verde Delgadillo 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68418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0974928-DEB6-44F1-8138-0BE37C74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809" y="5677469"/>
            <a:ext cx="2038770" cy="11380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5B28AC-A1E6-4445-89F0-54D04F17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973" y="302600"/>
            <a:ext cx="3816644" cy="8306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C30B03-789D-4FD4-BEA0-70D7B170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83" y="183859"/>
            <a:ext cx="3218082" cy="10681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1D8AC9-F87A-4597-AC27-BEFE50486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83" y="5234823"/>
            <a:ext cx="1589931" cy="150010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B9BE329-2F69-2EA7-D140-8DFBD3BA2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729" y="2064320"/>
            <a:ext cx="6800850" cy="44910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699FFE1-30AC-6E7A-4D64-2EFD12391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406" y="1332653"/>
            <a:ext cx="4992914" cy="39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39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0974928-DEB6-44F1-8138-0BE37C74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254" y="5716667"/>
            <a:ext cx="1423914" cy="11042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5B28AC-A1E6-4445-89F0-54D04F17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172" y="157029"/>
            <a:ext cx="3047997" cy="6633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C30B03-789D-4FD4-BEA0-70D7B170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01" y="157029"/>
            <a:ext cx="2058862" cy="6833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1D8AC9-F87A-4597-AC27-BEFE50486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83" y="5630650"/>
            <a:ext cx="1170401" cy="110427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9BE3BDB-10DF-47E5-BDC4-3D0986D387C1}"/>
              </a:ext>
            </a:extLst>
          </p:cNvPr>
          <p:cNvSpPr txBox="1"/>
          <p:nvPr/>
        </p:nvSpPr>
        <p:spPr>
          <a:xfrm>
            <a:off x="3095452" y="157029"/>
            <a:ext cx="6001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/>
              <a:t>“JALISCO SIN DOLOR”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C776992-92DA-461A-B1EE-5681D673F737}"/>
              </a:ext>
            </a:extLst>
          </p:cNvPr>
          <p:cNvSpPr txBox="1"/>
          <p:nvPr/>
        </p:nvSpPr>
        <p:spPr>
          <a:xfrm>
            <a:off x="2636998" y="6365594"/>
            <a:ext cx="7141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“Trabajar en equipo divide el trabajo y multiplica los resultados”</a:t>
            </a:r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DE53B92-8315-4033-A872-9F83D526B2D4}"/>
              </a:ext>
            </a:extLst>
          </p:cNvPr>
          <p:cNvSpPr txBox="1"/>
          <p:nvPr/>
        </p:nvSpPr>
        <p:spPr>
          <a:xfrm>
            <a:off x="411383" y="1145991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El hospital Comunitario Jocotepec  R.S IV La Barca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BFA760-2D06-4507-B9D5-B566626CFBB2}"/>
              </a:ext>
            </a:extLst>
          </p:cNvPr>
          <p:cNvSpPr txBox="1"/>
          <p:nvPr/>
        </p:nvSpPr>
        <p:spPr>
          <a:xfrm>
            <a:off x="5975444" y="1734844"/>
            <a:ext cx="6093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-</a:t>
            </a:r>
          </a:p>
          <a:p>
            <a:r>
              <a:rPr lang="es-MX" dirty="0"/>
              <a:t>                          </a:t>
            </a:r>
          </a:p>
          <a:p>
            <a:r>
              <a:rPr lang="es-MX" dirty="0"/>
              <a:t>                          </a:t>
            </a:r>
          </a:p>
          <a:p>
            <a:r>
              <a:rPr lang="es-MX" dirty="0"/>
              <a:t>-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4096D9-E90F-CFEA-51A4-7C22118EC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15" y="1660292"/>
            <a:ext cx="5849859" cy="353741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EC74604-0160-3A88-DD0C-086E9F830331}"/>
              </a:ext>
            </a:extLst>
          </p:cNvPr>
          <p:cNvSpPr txBox="1"/>
          <p:nvPr/>
        </p:nvSpPr>
        <p:spPr>
          <a:xfrm>
            <a:off x="7069539" y="2156346"/>
            <a:ext cx="47557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Contratos  Pendientes de asignar:</a:t>
            </a:r>
          </a:p>
          <a:p>
            <a:endParaRPr lang="es-ES" dirty="0"/>
          </a:p>
          <a:p>
            <a:r>
              <a:rPr lang="es-ES" dirty="0"/>
              <a:t>520 001 R014 1202 M01004S 0523  Médico especialista A.- H. R. Tepatitlán.</a:t>
            </a:r>
          </a:p>
          <a:p>
            <a:endParaRPr lang="es-ES" dirty="0"/>
          </a:p>
          <a:p>
            <a:r>
              <a:rPr lang="es-ES" dirty="0"/>
              <a:t>520 001 R014 1202 M01004S 0603 Médico especialista A.-  Lagos de Moreno</a:t>
            </a:r>
          </a:p>
          <a:p>
            <a:endParaRPr lang="es-ES" dirty="0"/>
          </a:p>
          <a:p>
            <a:r>
              <a:rPr lang="es-ES" dirty="0"/>
              <a:t>520 001 R014 1202 M01004S 0395</a:t>
            </a:r>
          </a:p>
          <a:p>
            <a:r>
              <a:rPr lang="es-ES" dirty="0"/>
              <a:t>Médico especialista A. -  Hospital comunitario de Jocotepec.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7567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0974928-DEB6-44F1-8138-0BE37C74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677" y="5716667"/>
            <a:ext cx="1789491" cy="11042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5B28AC-A1E6-4445-89F0-54D04F17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172" y="157029"/>
            <a:ext cx="3047997" cy="6633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C30B03-789D-4FD4-BEA0-70D7B170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01" y="157029"/>
            <a:ext cx="2058862" cy="6833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1D8AC9-F87A-4597-AC27-BEFE50486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83" y="5630650"/>
            <a:ext cx="1170401" cy="110427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9BE3BDB-10DF-47E5-BDC4-3D0986D387C1}"/>
              </a:ext>
            </a:extLst>
          </p:cNvPr>
          <p:cNvSpPr txBox="1"/>
          <p:nvPr/>
        </p:nvSpPr>
        <p:spPr>
          <a:xfrm>
            <a:off x="3095452" y="157029"/>
            <a:ext cx="6001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/>
              <a:t>“JALISCO SIN DOLOR”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C776992-92DA-461A-B1EE-5681D673F737}"/>
              </a:ext>
            </a:extLst>
          </p:cNvPr>
          <p:cNvSpPr txBox="1"/>
          <p:nvPr/>
        </p:nvSpPr>
        <p:spPr>
          <a:xfrm>
            <a:off x="2636998" y="6365594"/>
            <a:ext cx="7141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“Trabajar en equipo divide el trabajo y multiplica los resultados”</a:t>
            </a:r>
            <a:endParaRPr lang="es-MX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DC6D5F0-C9D5-3A6D-A58A-AF07E69A532D}"/>
              </a:ext>
            </a:extLst>
          </p:cNvPr>
          <p:cNvSpPr txBox="1"/>
          <p:nvPr/>
        </p:nvSpPr>
        <p:spPr>
          <a:xfrm>
            <a:off x="545910" y="1473958"/>
            <a:ext cx="1014803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Visita 23 de mayo 2022 – Visita Hospital Regional de Ameca.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Observaron  alta calidad en la infraestructura	 - Instalaciones  adecuadas para el desarrollo profesional.</a:t>
            </a:r>
          </a:p>
          <a:p>
            <a:r>
              <a:rPr lang="es-ES" dirty="0"/>
              <a:t>					 - Cuenta con residencia para ambos sexos.</a:t>
            </a:r>
          </a:p>
          <a:p>
            <a:r>
              <a:rPr lang="es-ES" dirty="0"/>
              <a:t>					 - Alimentación.</a:t>
            </a:r>
          </a:p>
          <a:p>
            <a:r>
              <a:rPr lang="es-ES" dirty="0"/>
              <a:t>                                                                                        -  Seguridad.</a:t>
            </a:r>
          </a:p>
          <a:p>
            <a:r>
              <a:rPr lang="es-ES" dirty="0"/>
              <a:t>                                                                                        - áreas de oportunidad.</a:t>
            </a:r>
          </a:p>
          <a:p>
            <a:r>
              <a:rPr lang="es-ES" dirty="0"/>
              <a:t>                                                                                        -  consultorio  para habilitar.</a:t>
            </a:r>
          </a:p>
          <a:p>
            <a:endParaRPr lang="es-ES" dirty="0"/>
          </a:p>
          <a:p>
            <a:r>
              <a:rPr lang="es-ES" dirty="0"/>
              <a:t> 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121DA6A-9B6D-1F88-47A0-1BA184201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483" y="4075712"/>
            <a:ext cx="2254297" cy="169072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4CC0530-93FF-0B45-96FE-3093C77F1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6998" y="4075712"/>
            <a:ext cx="1999539" cy="17251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A78EC1F-636C-E24C-4FB8-E753FD749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4755" y="4075712"/>
            <a:ext cx="2438400" cy="169072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3D68159-0EB4-1147-63F1-29C1BF33BF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1297" y="4075712"/>
            <a:ext cx="2438400" cy="16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39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5E5D9DE-7CF6-4FBD-A041-9CC8B5BBE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409" y="835017"/>
            <a:ext cx="3457554" cy="32158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MX" sz="4200" dirty="0"/>
              <a:t>Directrices Anticipadas.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A292CB54-2DD2-4674-BDB5-34E24AE15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6619" y="4279432"/>
            <a:ext cx="4667376" cy="1990529"/>
          </a:xfrm>
        </p:spPr>
        <p:txBody>
          <a:bodyPr>
            <a:normAutofit/>
          </a:bodyPr>
          <a:lstStyle/>
          <a:p>
            <a:pPr fontAlgn="base">
              <a:lnSpc>
                <a:spcPct val="90000"/>
              </a:lnSpc>
            </a:pPr>
            <a:r>
              <a:rPr lang="es-ES" sz="1100" b="0" i="0" dirty="0">
                <a:effectLst/>
                <a:latin typeface="Calibri" panose="020F0502020204030204" pitchFamily="34" charset="0"/>
              </a:rPr>
              <a:t>Dr. Patrick Pendavis Heksner</a:t>
            </a:r>
          </a:p>
          <a:p>
            <a:pPr fontAlgn="base">
              <a:lnSpc>
                <a:spcPct val="90000"/>
              </a:lnSpc>
            </a:pPr>
            <a:r>
              <a:rPr lang="es-ES" sz="1100" b="0" i="0" dirty="0">
                <a:effectLst/>
                <a:latin typeface="Calibri" panose="020F0502020204030204" pitchFamily="34" charset="0"/>
              </a:rPr>
              <a:t>Profesor Investigador</a:t>
            </a:r>
          </a:p>
          <a:p>
            <a:pPr fontAlgn="base">
              <a:lnSpc>
                <a:spcPct val="90000"/>
              </a:lnSpc>
            </a:pPr>
            <a:r>
              <a:rPr lang="es-ES" sz="1100" b="0" i="0" dirty="0">
                <a:effectLst/>
                <a:latin typeface="Calibri" panose="020F0502020204030204" pitchFamily="34" charset="0"/>
              </a:rPr>
              <a:t>Coordinación de  Oncología Integral, Medicina del Dolor y Cuidados Paliativos.</a:t>
            </a:r>
          </a:p>
          <a:p>
            <a:pPr fontAlgn="base">
              <a:lnSpc>
                <a:spcPct val="90000"/>
              </a:lnSpc>
            </a:pPr>
            <a:r>
              <a:rPr lang="es-ES" sz="1100" b="0" i="0" dirty="0">
                <a:effectLst/>
                <a:latin typeface="Calibri" panose="020F0502020204030204" pitchFamily="34" charset="0"/>
              </a:rPr>
              <a:t>Facultad de Medicina UAG</a:t>
            </a:r>
            <a:br>
              <a:rPr lang="es-ES" sz="1100" b="0" i="0" dirty="0">
                <a:effectLst/>
                <a:latin typeface="Calibri" panose="020F0502020204030204" pitchFamily="34" charset="0"/>
              </a:rPr>
            </a:br>
            <a:r>
              <a:rPr lang="es-ES" sz="1100" b="0" i="0" dirty="0">
                <a:effectLst/>
                <a:latin typeface="Calibri" panose="020F0502020204030204" pitchFamily="34" charset="0"/>
              </a:rPr>
              <a:t>Medico Especialista en Medicina del Dolor y Cuidados Paliativos</a:t>
            </a:r>
            <a:br>
              <a:rPr lang="es-ES" sz="1100" b="0" i="0" dirty="0">
                <a:effectLst/>
                <a:latin typeface="Calibri" panose="020F0502020204030204" pitchFamily="34" charset="0"/>
              </a:rPr>
            </a:br>
            <a:r>
              <a:rPr lang="es-ES" sz="1100" b="0" i="0" dirty="0">
                <a:effectLst/>
                <a:latin typeface="Calibri" panose="020F0502020204030204" pitchFamily="34" charset="0"/>
              </a:rPr>
              <a:t>Anestesia, Analgesia y Reanimación</a:t>
            </a:r>
          </a:p>
          <a:p>
            <a:pPr fontAlgn="base">
              <a:lnSpc>
                <a:spcPct val="90000"/>
              </a:lnSpc>
            </a:pPr>
            <a:r>
              <a:rPr lang="es-ES" sz="1100" dirty="0">
                <a:latin typeface="Calibri" panose="020F0502020204030204" pitchFamily="34" charset="0"/>
              </a:rPr>
              <a:t>Direccion.palia.jal@gmail.com</a:t>
            </a:r>
            <a:endParaRPr lang="es-ES" sz="1100" b="0" i="0" dirty="0">
              <a:effectLst/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s-MX" sz="11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3FC5837-C841-4AF3-AE4A-445C2E215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82" y="835016"/>
            <a:ext cx="4396541" cy="19876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3759ED5-8A06-BC9D-1AAB-626A55D96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2" y="3351703"/>
            <a:ext cx="5697354" cy="238922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29D2279-53A5-7C6A-A1A9-B718C12E0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078" y="835016"/>
            <a:ext cx="4004029" cy="145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56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619A65-C194-2C30-E838-CD91F8332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La evolución de las directrices anticipadas en el estado de Jalisco y en México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E9DE7D-5058-753D-C99A-858B2BE2C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ha sido resultado de un enfoque holístico que abarca no solo cuestiones legales y médicas, sino también éticas, culturales y sociales. La comprensión y aceptación de estas directrices han ido más allá de un mero proceso legal para convertirse en una herramienta </a:t>
            </a:r>
            <a:r>
              <a:rPr lang="es-MX" dirty="0" err="1"/>
              <a:t>empoderadora</a:t>
            </a:r>
            <a:r>
              <a:rPr lang="es-MX" dirty="0"/>
              <a:t> que respeta la dignidad y la voluntad de las personas, independientemente de su condición médica.</a:t>
            </a:r>
          </a:p>
        </p:txBody>
      </p:sp>
    </p:spTree>
    <p:extLst>
      <p:ext uri="{BB962C8B-B14F-4D97-AF65-F5344CB8AC3E}">
        <p14:creationId xmlns:p14="http://schemas.microsoft.com/office/powerpoint/2010/main" val="1841624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81217D-F511-0283-2855-C3E333EE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Beneficios y ventajas de las directrices anticipadas en Jalisco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48950C-C2F3-9203-2342-1CBEC5737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Facilita el respeto a la voluntad del paciente en situaciones de incapacidad, asegurando que sus deseos sean tomados en cuenta en la toma de decisiones médicas.</a:t>
            </a:r>
          </a:p>
          <a:p>
            <a:endParaRPr lang="es-MX" dirty="0"/>
          </a:p>
          <a:p>
            <a:r>
              <a:rPr lang="es-MX" dirty="0"/>
              <a:t>Permite a los individuos ejercer autonomía sobre los cuidados y tratamientos médicos que desean recibir en caso de enfermedad terminal o incapacidad.</a:t>
            </a:r>
          </a:p>
          <a:p>
            <a:endParaRPr lang="es-MX" dirty="0"/>
          </a:p>
          <a:p>
            <a:r>
              <a:rPr lang="es-MX" dirty="0"/>
              <a:t>Contribuye a reducir la carga emocional y la incertidumbre de los seres queridos al conocer los deseos y decisiones del paciente en momentos difíciles.</a:t>
            </a:r>
          </a:p>
        </p:txBody>
      </p:sp>
    </p:spTree>
    <p:extLst>
      <p:ext uri="{BB962C8B-B14F-4D97-AF65-F5344CB8AC3E}">
        <p14:creationId xmlns:p14="http://schemas.microsoft.com/office/powerpoint/2010/main" val="2786008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0974928-DEB6-44F1-8138-0BE37C74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809" y="5677469"/>
            <a:ext cx="2038770" cy="11380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5B28AC-A1E6-4445-89F0-54D04F17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973" y="302600"/>
            <a:ext cx="3816644" cy="8306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C30B03-789D-4FD4-BEA0-70D7B170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83" y="183859"/>
            <a:ext cx="3218082" cy="10681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1D8AC9-F87A-4597-AC27-BEFE50486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83" y="5234823"/>
            <a:ext cx="1589931" cy="15001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D7E1CA7-284C-DDDA-CF4F-347B1E3F8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45" y="1487177"/>
            <a:ext cx="10022155" cy="53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01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0974928-DEB6-44F1-8138-0BE37C74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652" y="5826216"/>
            <a:ext cx="2033347" cy="10317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5B28AC-A1E6-4445-89F0-54D04F17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874" y="0"/>
            <a:ext cx="3251159" cy="7076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C30B03-789D-4FD4-BEA0-70D7B170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83" y="183860"/>
            <a:ext cx="2168044" cy="7196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1D8AC9-F87A-4597-AC27-BEFE50486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83" y="5703143"/>
            <a:ext cx="1093567" cy="103178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AB8E03-6127-46B8-9ABA-0968540E5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1711" y="1133281"/>
            <a:ext cx="8695339" cy="55408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482044-BC8B-4EB1-A3B2-F8BAC500D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314" y="1133280"/>
            <a:ext cx="8368627" cy="560164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FE9EDCB-7F5D-459E-9E0B-8166F6D6D00C}"/>
              </a:ext>
            </a:extLst>
          </p:cNvPr>
          <p:cNvSpPr txBox="1"/>
          <p:nvPr/>
        </p:nvSpPr>
        <p:spPr>
          <a:xfrm>
            <a:off x="3049138" y="399811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ANÁLISÍS DE LA SITUACIÓN ACTUAL – XIII Regiones Sanitarias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7719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0974928-DEB6-44F1-8138-0BE37C74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809" y="5677469"/>
            <a:ext cx="2038770" cy="11380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5B28AC-A1E6-4445-89F0-54D04F17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973" y="302600"/>
            <a:ext cx="3816644" cy="8306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C30B03-789D-4FD4-BEA0-70D7B170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83" y="183859"/>
            <a:ext cx="3218082" cy="10681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1D8AC9-F87A-4597-AC27-BEFE50486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83" y="5234823"/>
            <a:ext cx="1589931" cy="150010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BA7222-80C2-43FC-9A17-57F723365EC2}"/>
              </a:ext>
            </a:extLst>
          </p:cNvPr>
          <p:cNvSpPr txBox="1"/>
          <p:nvPr/>
        </p:nvSpPr>
        <p:spPr>
          <a:xfrm>
            <a:off x="614907" y="1449786"/>
            <a:ext cx="11165710" cy="5172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OBJETIVO GENERAL: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Implementar la </a:t>
            </a:r>
            <a:r>
              <a:rPr lang="es-E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 Estatal de Dolor y Cuidados Paliativos en FORMA PERMANENTE para brindar ACCESIBILIDAD de atención y medicación a todos los 125 municipios en las 13 R.S 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así como coordinación con el Instituto PALIA las acciones y políticas estatales para ser implementadas para el beneficio de la población.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Objetivos específicos: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s-E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Favorecer la formación del personal Medico y no Medico así como su sensibilización. Y constante capacitación del personal de la secretaria de Salud Jalisco.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endParaRPr lang="es-ES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 Estatal de Dolor y Cuidados Paliativos, dará atención en el primer nivel de atención y deberá coordinar con centros de atención comunitarios (formación de micro RED).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Implementar la plataforma de flujo de información, atención a pacientes y asesoría médica.  “Plataforma PALIA”.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29105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FB7F40-6E42-495E-8C21-85C5FEBA8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s-MX" dirty="0"/>
              <a:t>Voluntad anticipada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C9F5BB1-B164-E79D-0F08-A7F60E9130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385795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4032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0B48025-F69F-4697-94DA-191BA0AD2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La voluntad anticipada en Jalisco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4B2E541-94CA-49CE-AA0F-5D93621E736B}"/>
              </a:ext>
            </a:extLst>
          </p:cNvPr>
          <p:cNvSpPr/>
          <p:nvPr/>
        </p:nvSpPr>
        <p:spPr>
          <a:xfrm>
            <a:off x="5209563" y="2160589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</a:rPr>
              <a:t>Para legalizar la posibilidad de que una persona pueda manifestar su decisión de no recibir tratamiento médico, en caso de llegar a padecer una enfermedad y estar en situación terminal; diputados locales aprobaron una reforma a la Ley de Salud y al Código Civil estatal para incluir la figura de “voluntad anticipada”, estableciéndose la voluntad anticipada como un derecho humano a una muerte digna.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5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</a:rPr>
              <a:t>El dictamen avalado refiere que para formalizar esta voluntad se debe firmar un documento denominado de “directrices anticipadas” ante notario público o ante la Secretaría de Salud.</a:t>
            </a:r>
          </a:p>
        </p:txBody>
      </p:sp>
      <p:pic>
        <p:nvPicPr>
          <p:cNvPr id="23" name="Picture 22" descr="Beverly Hill City Hall">
            <a:extLst>
              <a:ext uri="{FF2B5EF4-FFF2-40B4-BE49-F238E27FC236}">
                <a16:creationId xmlns:a16="http://schemas.microsoft.com/office/drawing/2014/main" id="{DDF21C3B-A1E7-A862-74F1-14E3F9A36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7" r="17432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32832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27810</TotalTime>
  <Words>2210</Words>
  <Application>Microsoft Office PowerPoint</Application>
  <PresentationFormat>Panorámica</PresentationFormat>
  <Paragraphs>175</Paragraphs>
  <Slides>29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Calibri</vt:lpstr>
      <vt:lpstr>Segoe UI</vt:lpstr>
      <vt:lpstr>Trebuchet MS</vt:lpstr>
      <vt:lpstr>Wingdings 3</vt:lpstr>
      <vt:lpstr>Faceta</vt:lpstr>
      <vt:lpstr>Directrices Anticipadas- Evolución en Jalisco</vt:lpstr>
      <vt:lpstr>Introducción a las directrices anticipadas</vt:lpstr>
      <vt:lpstr>La evolución de las directrices anticipadas en el estado de Jalisco y en México</vt:lpstr>
      <vt:lpstr>Beneficios y ventajas de las directrices anticipadas en Jalisco</vt:lpstr>
      <vt:lpstr>Presentación de PowerPoint</vt:lpstr>
      <vt:lpstr>Presentación de PowerPoint</vt:lpstr>
      <vt:lpstr>Presentación de PowerPoint</vt:lpstr>
      <vt:lpstr>Voluntad anticipada</vt:lpstr>
      <vt:lpstr>La voluntad anticipada en Jalisco</vt:lpstr>
      <vt:lpstr>Fundamentos legales:</vt:lpstr>
      <vt:lpstr>Ley de Salud del Estado de Jalisco</vt:lpstr>
      <vt:lpstr>Documento de Directrices Anticipadas</vt:lpstr>
      <vt:lpstr>Registro Único de Directrices Anticipadas.</vt:lpstr>
      <vt:lpstr>Artículo 83. Directrices Anticipadas. Registro Único Estatal. </vt:lpstr>
      <vt:lpstr>INAPAM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Directrices Anticipadas.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Directrices Anticipadas.</dc:title>
  <dc:creator>PATRICK PENDAVIS HEKSNER</dc:creator>
  <cp:lastModifiedBy>PATRICK PENDAVIS HEKSNER</cp:lastModifiedBy>
  <cp:revision>16</cp:revision>
  <dcterms:created xsi:type="dcterms:W3CDTF">2020-09-01T04:35:56Z</dcterms:created>
  <dcterms:modified xsi:type="dcterms:W3CDTF">2024-06-27T22:25:03Z</dcterms:modified>
</cp:coreProperties>
</file>