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4"/>
  </p:notesMasterIdLst>
  <p:sldIdLst>
    <p:sldId id="256" r:id="rId2"/>
    <p:sldId id="266" r:id="rId3"/>
    <p:sldId id="605" r:id="rId4"/>
    <p:sldId id="606" r:id="rId5"/>
    <p:sldId id="583" r:id="rId6"/>
    <p:sldId id="584" r:id="rId7"/>
    <p:sldId id="603" r:id="rId8"/>
    <p:sldId id="402" r:id="rId9"/>
    <p:sldId id="392" r:id="rId10"/>
    <p:sldId id="430" r:id="rId11"/>
    <p:sldId id="628" r:id="rId12"/>
    <p:sldId id="613" r:id="rId13"/>
    <p:sldId id="602" r:id="rId14"/>
    <p:sldId id="607" r:id="rId15"/>
    <p:sldId id="426" r:id="rId16"/>
    <p:sldId id="612" r:id="rId17"/>
    <p:sldId id="582" r:id="rId18"/>
    <p:sldId id="610" r:id="rId19"/>
    <p:sldId id="609" r:id="rId20"/>
    <p:sldId id="581" r:id="rId21"/>
    <p:sldId id="608" r:id="rId22"/>
    <p:sldId id="590" r:id="rId23"/>
    <p:sldId id="415" r:id="rId24"/>
    <p:sldId id="592" r:id="rId25"/>
    <p:sldId id="593" r:id="rId26"/>
    <p:sldId id="604" r:id="rId27"/>
    <p:sldId id="585" r:id="rId28"/>
    <p:sldId id="630" r:id="rId29"/>
    <p:sldId id="586" r:id="rId30"/>
    <p:sldId id="588" r:id="rId31"/>
    <p:sldId id="631" r:id="rId32"/>
    <p:sldId id="632" r:id="rId33"/>
    <p:sldId id="589" r:id="rId34"/>
    <p:sldId id="594" r:id="rId35"/>
    <p:sldId id="595" r:id="rId36"/>
    <p:sldId id="596" r:id="rId37"/>
    <p:sldId id="597" r:id="rId38"/>
    <p:sldId id="598" r:id="rId39"/>
    <p:sldId id="629" r:id="rId40"/>
    <p:sldId id="611" r:id="rId41"/>
    <p:sldId id="270" r:id="rId42"/>
    <p:sldId id="579" r:id="rId43"/>
  </p:sldIdLst>
  <p:sldSz cx="9144000" cy="5143500" type="screen16x9"/>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6D9F66E-5EB9-4882-86FB-DCBF35E3C3E4}" styleName="Estilo medio 4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37" autoAdjust="0"/>
    <p:restoredTop sz="86384" autoAdjust="0"/>
  </p:normalViewPr>
  <p:slideViewPr>
    <p:cSldViewPr>
      <p:cViewPr varScale="1">
        <p:scale>
          <a:sx n="130" d="100"/>
          <a:sy n="130" d="100"/>
        </p:scale>
        <p:origin x="1110" y="11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MX"/>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C2A2937-4505-40FC-84D5-7282EC46DC36}" type="datetimeFigureOut">
              <a:rPr lang="es-MX" smtClean="0"/>
              <a:t>06/10/2023</a:t>
            </a:fld>
            <a:endParaRPr lang="es-MX"/>
          </a:p>
        </p:txBody>
      </p:sp>
      <p:sp>
        <p:nvSpPr>
          <p:cNvPr id="4" name="3 Marcador de imagen de diapositiva"/>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s-MX"/>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MX"/>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6F108D-B755-4FEB-AC36-4F2A39EE0FD6}" type="slidenum">
              <a:rPr lang="es-MX" smtClean="0"/>
              <a:t>‹Nº›</a:t>
            </a:fld>
            <a:endParaRPr lang="es-MX"/>
          </a:p>
        </p:txBody>
      </p:sp>
    </p:spTree>
    <p:extLst>
      <p:ext uri="{BB962C8B-B14F-4D97-AF65-F5344CB8AC3E}">
        <p14:creationId xmlns:p14="http://schemas.microsoft.com/office/powerpoint/2010/main" val="29321786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A06F108D-B755-4FEB-AC36-4F2A39EE0FD6}" type="slidenum">
              <a:rPr lang="es-MX" smtClean="0"/>
              <a:t>1</a:t>
            </a:fld>
            <a:endParaRPr lang="es-MX"/>
          </a:p>
        </p:txBody>
      </p:sp>
    </p:spTree>
    <p:extLst>
      <p:ext uri="{BB962C8B-B14F-4D97-AF65-F5344CB8AC3E}">
        <p14:creationId xmlns:p14="http://schemas.microsoft.com/office/powerpoint/2010/main" val="7006268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A06F108D-B755-4FEB-AC36-4F2A39EE0FD6}" type="slidenum">
              <a:rPr lang="es-MX" smtClean="0"/>
              <a:t>2</a:t>
            </a:fld>
            <a:endParaRPr lang="es-MX"/>
          </a:p>
        </p:txBody>
      </p:sp>
    </p:spTree>
    <p:extLst>
      <p:ext uri="{BB962C8B-B14F-4D97-AF65-F5344CB8AC3E}">
        <p14:creationId xmlns:p14="http://schemas.microsoft.com/office/powerpoint/2010/main" val="40357715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A06F108D-B755-4FEB-AC36-4F2A39EE0FD6}" type="slidenum">
              <a:rPr lang="es-MX" smtClean="0"/>
              <a:t>3</a:t>
            </a:fld>
            <a:endParaRPr lang="es-MX"/>
          </a:p>
        </p:txBody>
      </p:sp>
    </p:spTree>
    <p:extLst>
      <p:ext uri="{BB962C8B-B14F-4D97-AF65-F5344CB8AC3E}">
        <p14:creationId xmlns:p14="http://schemas.microsoft.com/office/powerpoint/2010/main" val="16060990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A06F108D-B755-4FEB-AC36-4F2A39EE0FD6}" type="slidenum">
              <a:rPr lang="es-MX" smtClean="0"/>
              <a:t>5</a:t>
            </a:fld>
            <a:endParaRPr lang="es-MX"/>
          </a:p>
        </p:txBody>
      </p:sp>
    </p:spTree>
    <p:extLst>
      <p:ext uri="{BB962C8B-B14F-4D97-AF65-F5344CB8AC3E}">
        <p14:creationId xmlns:p14="http://schemas.microsoft.com/office/powerpoint/2010/main" val="32068273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A06F108D-B755-4FEB-AC36-4F2A39EE0FD6}" type="slidenum">
              <a:rPr lang="es-MX" smtClean="0"/>
              <a:t>15</a:t>
            </a:fld>
            <a:endParaRPr lang="es-MX"/>
          </a:p>
        </p:txBody>
      </p:sp>
    </p:spTree>
    <p:extLst>
      <p:ext uri="{BB962C8B-B14F-4D97-AF65-F5344CB8AC3E}">
        <p14:creationId xmlns:p14="http://schemas.microsoft.com/office/powerpoint/2010/main" val="23741644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A06F108D-B755-4FEB-AC36-4F2A39EE0FD6}" type="slidenum">
              <a:rPr lang="es-MX" smtClean="0"/>
              <a:t>19</a:t>
            </a:fld>
            <a:endParaRPr lang="es-MX"/>
          </a:p>
        </p:txBody>
      </p:sp>
    </p:spTree>
    <p:extLst>
      <p:ext uri="{BB962C8B-B14F-4D97-AF65-F5344CB8AC3E}">
        <p14:creationId xmlns:p14="http://schemas.microsoft.com/office/powerpoint/2010/main" val="33680384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A06F108D-B755-4FEB-AC36-4F2A39EE0FD6}" type="slidenum">
              <a:rPr lang="es-MX" smtClean="0"/>
              <a:t>20</a:t>
            </a:fld>
            <a:endParaRPr lang="es-MX"/>
          </a:p>
        </p:txBody>
      </p:sp>
    </p:spTree>
    <p:extLst>
      <p:ext uri="{BB962C8B-B14F-4D97-AF65-F5344CB8AC3E}">
        <p14:creationId xmlns:p14="http://schemas.microsoft.com/office/powerpoint/2010/main" val="4615074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A06F108D-B755-4FEB-AC36-4F2A39EE0FD6}" type="slidenum">
              <a:rPr lang="es-MX" smtClean="0"/>
              <a:t>39</a:t>
            </a:fld>
            <a:endParaRPr lang="es-MX"/>
          </a:p>
        </p:txBody>
      </p:sp>
    </p:spTree>
    <p:extLst>
      <p:ext uri="{BB962C8B-B14F-4D97-AF65-F5344CB8AC3E}">
        <p14:creationId xmlns:p14="http://schemas.microsoft.com/office/powerpoint/2010/main" val="33580476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C0B6C9A6-E0F1-40A0-AA10-259694CC38BE}" type="slidenum">
              <a:rPr lang="es-MX" smtClean="0"/>
              <a:t>42</a:t>
            </a:fld>
            <a:endParaRPr lang="es-MX"/>
          </a:p>
        </p:txBody>
      </p:sp>
    </p:spTree>
    <p:extLst>
      <p:ext uri="{BB962C8B-B14F-4D97-AF65-F5344CB8AC3E}">
        <p14:creationId xmlns:p14="http://schemas.microsoft.com/office/powerpoint/2010/main" val="27483192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8" name="Rectangle 7"/>
          <p:cNvSpPr/>
          <p:nvPr/>
        </p:nvSpPr>
        <p:spPr>
          <a:xfrm>
            <a:off x="777240" y="0"/>
            <a:ext cx="7543800" cy="228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762000" y="2400300"/>
            <a:ext cx="7543800" cy="1143000"/>
          </a:xfrm>
        </p:spPr>
        <p:txBody>
          <a:bodyPr>
            <a:noAutofit/>
          </a:bodyPr>
          <a:lstStyle>
            <a:lvl1pPr>
              <a:defRPr sz="8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762000" y="3543300"/>
            <a:ext cx="6858000" cy="742950"/>
          </a:xfrm>
        </p:spPr>
        <p:txBody>
          <a:bodyPr anchor="t" anchorCtr="0">
            <a:normAutofit/>
          </a:bodyPr>
          <a:lstStyle>
            <a:lvl1pPr marL="0" indent="0" algn="l">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25B3DE3D-4D5D-4D15-A2BF-D9E8F4F745D9}" type="datetimeFigureOut">
              <a:rPr lang="es-MX" smtClean="0"/>
              <a:t>06/10/2023</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651F0FD2-51C3-42D4-B431-809F4CA87951}" type="slidenum">
              <a:rPr lang="es-MX" smtClean="0"/>
              <a:t>‹Nº›</a:t>
            </a:fld>
            <a:endParaRPr lang="es-MX"/>
          </a:p>
        </p:txBody>
      </p:sp>
      <p:sp>
        <p:nvSpPr>
          <p:cNvPr id="7" name="Rectangle 6"/>
          <p:cNvSpPr/>
          <p:nvPr/>
        </p:nvSpPr>
        <p:spPr>
          <a:xfrm>
            <a:off x="777240" y="4629150"/>
            <a:ext cx="7543800" cy="2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914400" y="514350"/>
            <a:ext cx="7239000" cy="2914650"/>
          </a:xfrm>
        </p:spPr>
        <p:txBody>
          <a:bodyPr vert="eaVert" anchor="t" anchorCtr="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fld id="{25B3DE3D-4D5D-4D15-A2BF-D9E8F4F745D9}" type="datetimeFigureOut">
              <a:rPr lang="es-MX" smtClean="0"/>
              <a:t>06/10/2023</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651F0FD2-51C3-42D4-B431-809F4CA87951}" type="slidenum">
              <a:rPr lang="es-MX" smtClean="0"/>
              <a:t>‹Nº›</a:t>
            </a:fld>
            <a:endParaRPr lang="es-MX"/>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2000" y="514352"/>
            <a:ext cx="1828800" cy="4057649"/>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2590800" y="514351"/>
            <a:ext cx="5715000" cy="3657600"/>
          </a:xfrm>
        </p:spPr>
        <p:txBody>
          <a:bodyPr vert="eaVert" anchor="t" anchorCtr="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fld id="{25B3DE3D-4D5D-4D15-A2BF-D9E8F4F745D9}" type="datetimeFigureOut">
              <a:rPr lang="es-MX" smtClean="0"/>
              <a:t>06/10/2023</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651F0FD2-51C3-42D4-B431-809F4CA87951}" type="slidenum">
              <a:rPr lang="es-MX" smtClean="0"/>
              <a:t>‹Nº›</a:t>
            </a:fld>
            <a:endParaRPr lang="es-MX"/>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fld id="{25B3DE3D-4D5D-4D15-A2BF-D9E8F4F745D9}" type="datetimeFigureOut">
              <a:rPr lang="es-MX" smtClean="0"/>
              <a:t>06/10/2023</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651F0FD2-51C3-42D4-B431-809F4CA87951}" type="slidenum">
              <a:rPr lang="es-MX" smtClean="0"/>
              <a:t>‹Nº›</a:t>
            </a:fld>
            <a:endParaRPr lang="es-MX"/>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7" name="Rectangle 6"/>
          <p:cNvSpPr/>
          <p:nvPr/>
        </p:nvSpPr>
        <p:spPr>
          <a:xfrm>
            <a:off x="777240" y="0"/>
            <a:ext cx="7543800" cy="228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62000" y="2457450"/>
            <a:ext cx="7543800" cy="1257300"/>
          </a:xfrm>
        </p:spPr>
        <p:txBody>
          <a:bodyPr anchor="b" anchorCtr="0"/>
          <a:lstStyle>
            <a:lvl1pPr algn="l">
              <a:defRPr sz="5400" b="0" cap="all"/>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762000" y="3714750"/>
            <a:ext cx="6858000" cy="685800"/>
          </a:xfrm>
        </p:spPr>
        <p:txBody>
          <a:bodyPr anchor="t" anchorCtr="0">
            <a:normAutofit/>
          </a:bodyPr>
          <a:lstStyle>
            <a:lvl1pPr marL="0" indent="0">
              <a:buNone/>
              <a:defRPr sz="2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25B3DE3D-4D5D-4D15-A2BF-D9E8F4F745D9}" type="datetimeFigureOut">
              <a:rPr lang="es-MX" smtClean="0"/>
              <a:t>06/10/2023</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651F0FD2-51C3-42D4-B431-809F4CA87951}" type="slidenum">
              <a:rPr lang="es-MX" smtClean="0"/>
              <a:t>‹Nº›</a:t>
            </a:fld>
            <a:endParaRPr lang="es-MX"/>
          </a:p>
        </p:txBody>
      </p:sp>
      <p:sp>
        <p:nvSpPr>
          <p:cNvPr id="8" name="Rectangle 7"/>
          <p:cNvSpPr/>
          <p:nvPr/>
        </p:nvSpPr>
        <p:spPr>
          <a:xfrm>
            <a:off x="777240" y="4629150"/>
            <a:ext cx="7543800" cy="2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Content Placeholder 2"/>
          <p:cNvSpPr>
            <a:spLocks noGrp="1"/>
          </p:cNvSpPr>
          <p:nvPr>
            <p:ph sz="half" idx="1"/>
          </p:nvPr>
        </p:nvSpPr>
        <p:spPr>
          <a:xfrm>
            <a:off x="762000" y="457201"/>
            <a:ext cx="3657600" cy="282549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48200" y="457201"/>
            <a:ext cx="3657600" cy="282549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Date Placeholder 4"/>
          <p:cNvSpPr>
            <a:spLocks noGrp="1"/>
          </p:cNvSpPr>
          <p:nvPr>
            <p:ph type="dt" sz="half" idx="10"/>
          </p:nvPr>
        </p:nvSpPr>
        <p:spPr/>
        <p:txBody>
          <a:bodyPr/>
          <a:lstStyle/>
          <a:p>
            <a:fld id="{25B3DE3D-4D5D-4D15-A2BF-D9E8F4F745D9}" type="datetimeFigureOut">
              <a:rPr lang="es-MX" smtClean="0"/>
              <a:t>06/10/2023</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651F0FD2-51C3-42D4-B431-809F4CA87951}" type="slidenum">
              <a:rPr lang="es-MX" smtClean="0"/>
              <a:t>‹Nº›</a:t>
            </a:fld>
            <a:endParaRPr lang="es-MX"/>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758952" y="457201"/>
            <a:ext cx="3657600" cy="47982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758952" y="996948"/>
            <a:ext cx="3657600" cy="2286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645152" y="457201"/>
            <a:ext cx="3657600" cy="47982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Content Placeholder 5"/>
          <p:cNvSpPr>
            <a:spLocks noGrp="1"/>
          </p:cNvSpPr>
          <p:nvPr>
            <p:ph sz="quarter" idx="4"/>
          </p:nvPr>
        </p:nvSpPr>
        <p:spPr>
          <a:xfrm>
            <a:off x="4645152" y="996948"/>
            <a:ext cx="3657600" cy="2286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Date Placeholder 6"/>
          <p:cNvSpPr>
            <a:spLocks noGrp="1"/>
          </p:cNvSpPr>
          <p:nvPr>
            <p:ph type="dt" sz="half" idx="10"/>
          </p:nvPr>
        </p:nvSpPr>
        <p:spPr/>
        <p:txBody>
          <a:bodyPr/>
          <a:lstStyle/>
          <a:p>
            <a:fld id="{25B3DE3D-4D5D-4D15-A2BF-D9E8F4F745D9}" type="datetimeFigureOut">
              <a:rPr lang="es-MX" smtClean="0"/>
              <a:t>06/10/2023</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651F0FD2-51C3-42D4-B431-809F4CA87951}" type="slidenum">
              <a:rPr lang="es-MX" smtClean="0"/>
              <a:t>‹Nº›</a:t>
            </a:fld>
            <a:endParaRPr lang="es-MX"/>
          </a:p>
        </p:txBody>
      </p:sp>
      <p:cxnSp>
        <p:nvCxnSpPr>
          <p:cNvPr id="11" name="Straight Connector 10"/>
          <p:cNvCxnSpPr/>
          <p:nvPr/>
        </p:nvCxnSpPr>
        <p:spPr>
          <a:xfrm>
            <a:off x="758952" y="937022"/>
            <a:ext cx="3657600" cy="1191"/>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645152" y="937022"/>
            <a:ext cx="3657600" cy="1191"/>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25B3DE3D-4D5D-4D15-A2BF-D9E8F4F745D9}" type="datetimeFigureOut">
              <a:rPr lang="es-MX" smtClean="0"/>
              <a:t>06/10/2023</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651F0FD2-51C3-42D4-B431-809F4CA87951}" type="slidenum">
              <a:rPr lang="es-MX" smtClean="0"/>
              <a:t>‹Nº›</a:t>
            </a:fld>
            <a:endParaRPr lang="es-MX"/>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B3DE3D-4D5D-4D15-A2BF-D9E8F4F745D9}" type="datetimeFigureOut">
              <a:rPr lang="es-MX" smtClean="0"/>
              <a:t>06/10/2023</a:t>
            </a:fld>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651F0FD2-51C3-42D4-B431-809F4CA87951}" type="slidenum">
              <a:rPr lang="es-MX" smtClean="0"/>
              <a:t>‹Nº›</a:t>
            </a:fld>
            <a:endParaRPr lang="es-MX"/>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762000" y="3429000"/>
            <a:ext cx="6784848" cy="1200150"/>
          </a:xfrm>
        </p:spPr>
        <p:txBody>
          <a:bodyPr anchor="b">
            <a:normAutofit/>
          </a:bodyPr>
          <a:lstStyle>
            <a:lvl1pPr algn="l">
              <a:defRPr sz="5400" b="0"/>
            </a:lvl1pPr>
          </a:lstStyle>
          <a:p>
            <a:r>
              <a:rPr lang="es-ES"/>
              <a:t>Haga clic para modificar el estilo de título del patrón</a:t>
            </a:r>
            <a:endParaRPr lang="en-US"/>
          </a:p>
        </p:txBody>
      </p:sp>
      <p:sp>
        <p:nvSpPr>
          <p:cNvPr id="3" name="Content Placeholder 2"/>
          <p:cNvSpPr>
            <a:spLocks noGrp="1"/>
          </p:cNvSpPr>
          <p:nvPr>
            <p:ph idx="1"/>
          </p:nvPr>
        </p:nvSpPr>
        <p:spPr>
          <a:xfrm>
            <a:off x="3710866" y="342901"/>
            <a:ext cx="4594934" cy="3086099"/>
          </a:xfrm>
        </p:spPr>
        <p:txBody>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762004" y="342900"/>
            <a:ext cx="2673657" cy="3086100"/>
          </a:xfrm>
        </p:spPr>
        <p:txBody>
          <a:bodyPr>
            <a:normAutofit/>
          </a:bodyPr>
          <a:lstStyle>
            <a:lvl1pPr marL="0" indent="0">
              <a:buNone/>
              <a:defRPr sz="21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25B3DE3D-4D5D-4D15-A2BF-D9E8F4F745D9}" type="datetimeFigureOut">
              <a:rPr lang="es-MX" smtClean="0"/>
              <a:t>06/10/2023</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651F0FD2-51C3-42D4-B431-809F4CA87951}" type="slidenum">
              <a:rPr lang="es-MX" smtClean="0"/>
              <a:t>‹Nº›</a:t>
            </a:fld>
            <a:endParaRPr lang="es-MX"/>
          </a:p>
        </p:txBody>
      </p:sp>
      <p:cxnSp>
        <p:nvCxnSpPr>
          <p:cNvPr id="10" name="Straight Connector 9"/>
          <p:cNvCxnSpPr/>
          <p:nvPr/>
        </p:nvCxnSpPr>
        <p:spPr>
          <a:xfrm rot="5400000">
            <a:off x="2153444" y="1885752"/>
            <a:ext cx="2857500" cy="1588"/>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758952" y="3429000"/>
            <a:ext cx="6784848" cy="1200150"/>
          </a:xfrm>
        </p:spPr>
        <p:txBody>
          <a:bodyPr anchor="b">
            <a:normAutofit/>
          </a:bodyPr>
          <a:lstStyle>
            <a:lvl1pPr algn="l">
              <a:defRPr sz="5400" b="0"/>
            </a:lvl1pPr>
          </a:lstStyle>
          <a:p>
            <a:r>
              <a:rPr lang="es-ES"/>
              <a:t>Haga clic para modificar el estilo de título del patrón</a:t>
            </a:r>
            <a:endParaRPr lang="en-US" dirty="0"/>
          </a:p>
        </p:txBody>
      </p:sp>
      <p:sp>
        <p:nvSpPr>
          <p:cNvPr id="3" name="Picture Placeholder 2"/>
          <p:cNvSpPr>
            <a:spLocks noGrp="1"/>
          </p:cNvSpPr>
          <p:nvPr>
            <p:ph type="pic" idx="1"/>
          </p:nvPr>
        </p:nvSpPr>
        <p:spPr>
          <a:xfrm>
            <a:off x="777240" y="342900"/>
            <a:ext cx="7543800" cy="2171700"/>
          </a:xfrm>
          <a:ln w="6350">
            <a:solidFill>
              <a:schemeClr val="tx2"/>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a:p>
        </p:txBody>
      </p:sp>
      <p:sp>
        <p:nvSpPr>
          <p:cNvPr id="4" name="Text Placeholder 3"/>
          <p:cNvSpPr>
            <a:spLocks noGrp="1"/>
          </p:cNvSpPr>
          <p:nvPr>
            <p:ph type="body" sz="half" idx="2"/>
          </p:nvPr>
        </p:nvSpPr>
        <p:spPr>
          <a:xfrm>
            <a:off x="850392" y="2628901"/>
            <a:ext cx="7391400" cy="603647"/>
          </a:xfrm>
        </p:spPr>
        <p:txBody>
          <a:bodyPr anchor="t" anchorCtr="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25B3DE3D-4D5D-4D15-A2BF-D9E8F4F745D9}" type="datetimeFigureOut">
              <a:rPr lang="es-MX" smtClean="0"/>
              <a:t>06/10/2023</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651F0FD2-51C3-42D4-B431-809F4CA87951}" type="slidenum">
              <a:rPr lang="es-MX" smtClean="0"/>
              <a:t>‹Nº›</a:t>
            </a:fld>
            <a:endParaRPr lang="es-MX"/>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2000" y="3429000"/>
            <a:ext cx="6781800" cy="1200150"/>
          </a:xfrm>
          <a:prstGeom prst="rect">
            <a:avLst/>
          </a:prstGeom>
        </p:spPr>
        <p:txBody>
          <a:bodyPr vert="horz" lIns="91440" tIns="45720" rIns="91440" bIns="45720" rtlCol="0" anchor="b" anchorCtr="0">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762000" y="514350"/>
            <a:ext cx="7543800" cy="2914650"/>
          </a:xfrm>
          <a:prstGeom prst="rect">
            <a:avLst/>
          </a:prstGeom>
        </p:spPr>
        <p:txBody>
          <a:bodyPr vert="horz" lIns="91440" tIns="45720" rIns="91440" bIns="45720" rtlCol="0" anchor="ctr" anchorCtr="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6248400" y="4656582"/>
            <a:ext cx="2133600" cy="273844"/>
          </a:xfrm>
          <a:prstGeom prst="rect">
            <a:avLst/>
          </a:prstGeom>
        </p:spPr>
        <p:txBody>
          <a:bodyPr vert="horz" lIns="91440" tIns="45720" rIns="91440" bIns="45720" rtlCol="0" anchor="ctr"/>
          <a:lstStyle>
            <a:lvl1pPr algn="r">
              <a:defRPr sz="1200" b="1">
                <a:solidFill>
                  <a:schemeClr val="tx2">
                    <a:lumMod val="90000"/>
                    <a:lumOff val="10000"/>
                  </a:schemeClr>
                </a:solidFill>
                <a:latin typeface="+mn-lt"/>
              </a:defRPr>
            </a:lvl1pPr>
          </a:lstStyle>
          <a:p>
            <a:fld id="{25B3DE3D-4D5D-4D15-A2BF-D9E8F4F745D9}" type="datetimeFigureOut">
              <a:rPr lang="es-MX" smtClean="0"/>
              <a:t>06/10/2023</a:t>
            </a:fld>
            <a:endParaRPr lang="es-MX"/>
          </a:p>
        </p:txBody>
      </p:sp>
      <p:sp>
        <p:nvSpPr>
          <p:cNvPr id="5" name="Footer Placeholder 4"/>
          <p:cNvSpPr>
            <a:spLocks noGrp="1"/>
          </p:cNvSpPr>
          <p:nvPr>
            <p:ph type="ftr" sz="quarter" idx="3"/>
          </p:nvPr>
        </p:nvSpPr>
        <p:spPr>
          <a:xfrm>
            <a:off x="762002" y="4656582"/>
            <a:ext cx="4873869" cy="273844"/>
          </a:xfrm>
          <a:prstGeom prst="rect">
            <a:avLst/>
          </a:prstGeom>
        </p:spPr>
        <p:txBody>
          <a:bodyPr vert="horz" lIns="91440" tIns="45720" rIns="91440" bIns="45720" rtlCol="0" anchor="ctr"/>
          <a:lstStyle>
            <a:lvl1pPr algn="l">
              <a:defRPr sz="1200" b="1">
                <a:solidFill>
                  <a:schemeClr val="tx2">
                    <a:lumMod val="90000"/>
                    <a:lumOff val="10000"/>
                  </a:schemeClr>
                </a:solidFill>
              </a:defRPr>
            </a:lvl1pPr>
          </a:lstStyle>
          <a:p>
            <a:endParaRPr lang="es-MX"/>
          </a:p>
        </p:txBody>
      </p:sp>
      <p:sp>
        <p:nvSpPr>
          <p:cNvPr id="6" name="Slide Number Placeholder 5"/>
          <p:cNvSpPr>
            <a:spLocks noGrp="1"/>
          </p:cNvSpPr>
          <p:nvPr>
            <p:ph type="sldNum" sz="quarter" idx="4"/>
          </p:nvPr>
        </p:nvSpPr>
        <p:spPr>
          <a:xfrm>
            <a:off x="7620000" y="4265676"/>
            <a:ext cx="762000" cy="273844"/>
          </a:xfrm>
          <a:prstGeom prst="rect">
            <a:avLst/>
          </a:prstGeom>
        </p:spPr>
        <p:txBody>
          <a:bodyPr vert="horz" lIns="91440" tIns="45720" rIns="91440" bIns="45720" rtlCol="0" anchor="ctr"/>
          <a:lstStyle>
            <a:lvl1pPr algn="r">
              <a:defRPr sz="2400">
                <a:solidFill>
                  <a:schemeClr val="tx1">
                    <a:lumMod val="85000"/>
                    <a:lumOff val="15000"/>
                  </a:schemeClr>
                </a:solidFill>
                <a:latin typeface="+mj-lt"/>
              </a:defRPr>
            </a:lvl1pPr>
          </a:lstStyle>
          <a:p>
            <a:fld id="{651F0FD2-51C3-42D4-B431-809F4CA87951}" type="slidenum">
              <a:rPr lang="es-MX" smtClean="0"/>
              <a:t>‹Nº›</a:t>
            </a:fld>
            <a:endParaRPr lang="es-MX"/>
          </a:p>
        </p:txBody>
      </p:sp>
      <p:sp>
        <p:nvSpPr>
          <p:cNvPr id="8" name="Rectangle 7"/>
          <p:cNvSpPr/>
          <p:nvPr/>
        </p:nvSpPr>
        <p:spPr>
          <a:xfrm>
            <a:off x="777240" y="0"/>
            <a:ext cx="7543800" cy="285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77240" y="4629150"/>
            <a:ext cx="7543800" cy="2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2.xml"/><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2.xml"/><Relationship Id="rId4" Type="http://schemas.microsoft.com/office/2007/relationships/hdphoto" Target="../media/hdphoto4.wdp"/></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pn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2.xml"/><Relationship Id="rId4" Type="http://schemas.microsoft.com/office/2007/relationships/hdphoto" Target="../media/hdphoto5.wdp"/></Relationships>
</file>

<file path=ppt/slides/_rels/slide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1.png"/><Relationship Id="rId5" Type="http://schemas.openxmlformats.org/officeDocument/2006/relationships/image" Target="../media/image4.png"/><Relationship Id="rId4" Type="http://schemas.openxmlformats.org/officeDocument/2006/relationships/notesSlide" Target="../notesSlides/notesSlide8.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eg"/><Relationship Id="rId9" Type="http://schemas.openxmlformats.org/officeDocument/2006/relationships/image" Target="../media/image27.jpe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2481C4E5-FEDA-640B-9373-34401E649D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3999" cy="5143500"/>
          </a:xfrm>
          <a:prstGeom prst="rect">
            <a:avLst/>
          </a:prstGeom>
        </p:spPr>
      </p:pic>
      <p:sp>
        <p:nvSpPr>
          <p:cNvPr id="2" name="1 Título"/>
          <p:cNvSpPr>
            <a:spLocks noGrp="1"/>
          </p:cNvSpPr>
          <p:nvPr>
            <p:ph type="ctrTitle"/>
          </p:nvPr>
        </p:nvSpPr>
        <p:spPr>
          <a:xfrm>
            <a:off x="450105" y="2052860"/>
            <a:ext cx="8280921" cy="1102519"/>
          </a:xfrm>
        </p:spPr>
        <p:txBody>
          <a:bodyPr>
            <a:noAutofit/>
          </a:bodyPr>
          <a:lstStyle/>
          <a:p>
            <a:pPr algn="ctr"/>
            <a:r>
              <a:rPr lang="es-MX" sz="3600" dirty="0">
                <a:ln>
                  <a:solidFill>
                    <a:sysClr val="windowText" lastClr="000000"/>
                  </a:solidFill>
                </a:ln>
                <a:solidFill>
                  <a:schemeClr val="bg1"/>
                </a:solidFill>
                <a:latin typeface="Aharoni" pitchFamily="2" charset="-79"/>
                <a:cs typeface="Aharoni" pitchFamily="2" charset="-79"/>
              </a:rPr>
              <a:t>LEGALTECH Y METAVERSO </a:t>
            </a:r>
            <a:br>
              <a:rPr lang="es-MX" sz="3600" dirty="0">
                <a:ln>
                  <a:solidFill>
                    <a:sysClr val="windowText" lastClr="000000"/>
                  </a:solidFill>
                </a:ln>
                <a:solidFill>
                  <a:schemeClr val="bg1"/>
                </a:solidFill>
                <a:latin typeface="Aharoni" pitchFamily="2" charset="-79"/>
                <a:cs typeface="Aharoni" pitchFamily="2" charset="-79"/>
              </a:rPr>
            </a:br>
            <a:r>
              <a:rPr lang="es-MX" sz="3600" dirty="0">
                <a:ln>
                  <a:solidFill>
                    <a:sysClr val="windowText" lastClr="000000"/>
                  </a:solidFill>
                </a:ln>
                <a:solidFill>
                  <a:schemeClr val="bg1"/>
                </a:solidFill>
                <a:latin typeface="Aharoni" pitchFamily="2" charset="-79"/>
                <a:cs typeface="Aharoni" pitchFamily="2" charset="-79"/>
              </a:rPr>
              <a:t>EN LA FUNCIÓN NOTARIAL </a:t>
            </a:r>
            <a:endParaRPr lang="es-MX" sz="3600" dirty="0">
              <a:ln>
                <a:solidFill>
                  <a:sysClr val="windowText" lastClr="000000"/>
                </a:solidFill>
              </a:ln>
              <a:solidFill>
                <a:srgbClr val="FFFFFF"/>
              </a:solidFill>
              <a:effectLst>
                <a:outerShdw blurRad="63500" dir="3600000" algn="tl" rotWithShape="0">
                  <a:srgbClr val="000000">
                    <a:alpha val="70000"/>
                  </a:srgbClr>
                </a:outerShdw>
              </a:effectLst>
              <a:latin typeface="Arial Black" pitchFamily="34" charset="0"/>
              <a:cs typeface="Aharoni" pitchFamily="2" charset="-79"/>
            </a:endParaRPr>
          </a:p>
        </p:txBody>
      </p:sp>
      <p:sp>
        <p:nvSpPr>
          <p:cNvPr id="3" name="2 Subtítulo"/>
          <p:cNvSpPr>
            <a:spLocks noGrp="1"/>
          </p:cNvSpPr>
          <p:nvPr>
            <p:ph type="subTitle" idx="1"/>
          </p:nvPr>
        </p:nvSpPr>
        <p:spPr>
          <a:xfrm>
            <a:off x="0" y="3723877"/>
            <a:ext cx="9181132" cy="1224137"/>
          </a:xfrm>
        </p:spPr>
        <p:txBody>
          <a:bodyPr>
            <a:normAutofit/>
          </a:bodyPr>
          <a:lstStyle/>
          <a:p>
            <a:pPr algn="ctr"/>
            <a:r>
              <a:rPr lang="es-MX" sz="1700" dirty="0">
                <a:ln>
                  <a:solidFill>
                    <a:sysClr val="windowText" lastClr="000000"/>
                  </a:solidFill>
                </a:ln>
                <a:solidFill>
                  <a:schemeClr val="bg1"/>
                </a:solidFill>
                <a:effectLst>
                  <a:outerShdw blurRad="38100" dist="38100" dir="2700000" algn="tl">
                    <a:srgbClr val="000000">
                      <a:alpha val="43137"/>
                    </a:srgbClr>
                  </a:outerShdw>
                </a:effectLst>
                <a:latin typeface="Aharoni" pitchFamily="2" charset="-79"/>
                <a:cs typeface="Aharoni" pitchFamily="2" charset="-79"/>
              </a:rPr>
              <a:t>PRESENTA:</a:t>
            </a:r>
          </a:p>
          <a:p>
            <a:pPr algn="ctr"/>
            <a:r>
              <a:rPr lang="es-MX" sz="1400" dirty="0">
                <a:ln>
                  <a:solidFill>
                    <a:sysClr val="windowText" lastClr="000000"/>
                  </a:solidFill>
                </a:ln>
                <a:solidFill>
                  <a:schemeClr val="bg1"/>
                </a:solidFill>
                <a:effectLst>
                  <a:outerShdw blurRad="38100" dist="38100" dir="2700000" algn="tl">
                    <a:srgbClr val="000000">
                      <a:alpha val="43137"/>
                    </a:srgbClr>
                  </a:outerShdw>
                </a:effectLst>
                <a:latin typeface="Aharoni" pitchFamily="2" charset="-79"/>
                <a:cs typeface="Aharoni" pitchFamily="2" charset="-79"/>
              </a:rPr>
              <a:t>Mtro. Rodolfo Guerrero Martínez</a:t>
            </a:r>
          </a:p>
          <a:p>
            <a:pPr algn="ctr"/>
            <a:r>
              <a:rPr lang="es-MX" sz="1400" dirty="0">
                <a:ln>
                  <a:solidFill>
                    <a:sysClr val="windowText" lastClr="000000"/>
                  </a:solidFill>
                </a:ln>
                <a:solidFill>
                  <a:schemeClr val="bg1"/>
                </a:solidFill>
                <a:latin typeface="Aharoni" pitchFamily="2" charset="-79"/>
                <a:cs typeface="Aharoni" pitchFamily="2" charset="-79"/>
              </a:rPr>
              <a:t>Representante Legal y Socio Fundador de </a:t>
            </a:r>
            <a:r>
              <a:rPr lang="es-MX" sz="1400" dirty="0" err="1">
                <a:ln>
                  <a:solidFill>
                    <a:sysClr val="windowText" lastClr="000000"/>
                  </a:solidFill>
                </a:ln>
                <a:solidFill>
                  <a:schemeClr val="bg1"/>
                </a:solidFill>
                <a:latin typeface="Aharoni" pitchFamily="2" charset="-79"/>
                <a:cs typeface="Aharoni" pitchFamily="2" charset="-79"/>
              </a:rPr>
              <a:t>Coffee</a:t>
            </a:r>
            <a:r>
              <a:rPr lang="es-MX" sz="1400" dirty="0">
                <a:ln>
                  <a:solidFill>
                    <a:sysClr val="windowText" lastClr="000000"/>
                  </a:solidFill>
                </a:ln>
                <a:solidFill>
                  <a:schemeClr val="bg1"/>
                </a:solidFill>
                <a:latin typeface="Aharoni" pitchFamily="2" charset="-79"/>
                <a:cs typeface="Aharoni" pitchFamily="2" charset="-79"/>
              </a:rPr>
              <a:t> </a:t>
            </a:r>
            <a:r>
              <a:rPr lang="es-MX" sz="1400" dirty="0" err="1">
                <a:ln>
                  <a:solidFill>
                    <a:sysClr val="windowText" lastClr="000000"/>
                  </a:solidFill>
                </a:ln>
                <a:solidFill>
                  <a:schemeClr val="bg1"/>
                </a:solidFill>
                <a:latin typeface="Aharoni" pitchFamily="2" charset="-79"/>
                <a:cs typeface="Aharoni" pitchFamily="2" charset="-79"/>
              </a:rPr>
              <a:t>Law</a:t>
            </a:r>
            <a:r>
              <a:rPr lang="es-MX" sz="1400" dirty="0">
                <a:ln>
                  <a:solidFill>
                    <a:sysClr val="windowText" lastClr="000000"/>
                  </a:solidFill>
                </a:ln>
                <a:solidFill>
                  <a:schemeClr val="bg1"/>
                </a:solidFill>
                <a:latin typeface="Aharoni" pitchFamily="2" charset="-79"/>
                <a:cs typeface="Aharoni" pitchFamily="2" charset="-79"/>
              </a:rPr>
              <a:t> S.C.</a:t>
            </a:r>
          </a:p>
          <a:p>
            <a:pPr algn="ctr"/>
            <a:r>
              <a:rPr lang="es-MX" sz="1400" dirty="0">
                <a:ln>
                  <a:solidFill>
                    <a:sysClr val="windowText" lastClr="000000"/>
                  </a:solidFill>
                </a:ln>
                <a:solidFill>
                  <a:schemeClr val="bg1"/>
                </a:solidFill>
                <a:effectLst>
                  <a:outerShdw blurRad="38100" dist="38100" dir="2700000" algn="tl">
                    <a:srgbClr val="000000">
                      <a:alpha val="43137"/>
                    </a:srgbClr>
                  </a:outerShdw>
                </a:effectLst>
                <a:latin typeface="Aharoni" pitchFamily="2" charset="-79"/>
                <a:cs typeface="Aharoni" pitchFamily="2" charset="-79"/>
              </a:rPr>
              <a:t>Titular de la Comisión de </a:t>
            </a:r>
            <a:r>
              <a:rPr lang="es-MX" sz="1400" dirty="0" err="1">
                <a:ln>
                  <a:solidFill>
                    <a:sysClr val="windowText" lastClr="000000"/>
                  </a:solidFill>
                </a:ln>
                <a:solidFill>
                  <a:schemeClr val="bg1"/>
                </a:solidFill>
                <a:effectLst>
                  <a:outerShdw blurRad="38100" dist="38100" dir="2700000" algn="tl">
                    <a:srgbClr val="000000">
                      <a:alpha val="43137"/>
                    </a:srgbClr>
                  </a:outerShdw>
                </a:effectLst>
                <a:latin typeface="Aharoni" pitchFamily="2" charset="-79"/>
                <a:cs typeface="Aharoni" pitchFamily="2" charset="-79"/>
              </a:rPr>
              <a:t>Legaltech</a:t>
            </a:r>
            <a:r>
              <a:rPr lang="es-MX" sz="1400" dirty="0">
                <a:ln>
                  <a:solidFill>
                    <a:sysClr val="windowText" lastClr="000000"/>
                  </a:solidFill>
                </a:ln>
                <a:solidFill>
                  <a:schemeClr val="bg1"/>
                </a:solidFill>
                <a:effectLst>
                  <a:outerShdw blurRad="38100" dist="38100" dir="2700000" algn="tl">
                    <a:srgbClr val="000000">
                      <a:alpha val="43137"/>
                    </a:srgbClr>
                  </a:outerShdw>
                </a:effectLst>
                <a:latin typeface="Aharoni" pitchFamily="2" charset="-79"/>
                <a:cs typeface="Aharoni" pitchFamily="2" charset="-79"/>
              </a:rPr>
              <a:t> del Capítulo Occidente INCAM A.C.</a:t>
            </a:r>
            <a:endParaRPr lang="es-MX" sz="2000" dirty="0">
              <a:ln>
                <a:solidFill>
                  <a:sysClr val="windowText" lastClr="000000"/>
                </a:solidFill>
              </a:ln>
              <a:solidFill>
                <a:schemeClr val="bg1"/>
              </a:solidFill>
              <a:effectLst>
                <a:outerShdw blurRad="38100" dist="38100" dir="2700000" algn="tl">
                  <a:srgbClr val="000000">
                    <a:alpha val="43137"/>
                  </a:srgbClr>
                </a:outerShdw>
              </a:effectLst>
              <a:latin typeface="Aharoni" pitchFamily="2" charset="-79"/>
              <a:cs typeface="Aharoni" pitchFamily="2" charset="-79"/>
            </a:endParaRPr>
          </a:p>
        </p:txBody>
      </p:sp>
      <p:pic>
        <p:nvPicPr>
          <p:cNvPr id="3075" name="Picture 3" descr="C:\Users\CUCSH\Desktop\ARTÍCULOS PARA MEDIOS. Reforma a Ley de Telecomunicaciones\LOGO. COFFEE LAW SC.png"/>
          <p:cNvPicPr>
            <a:picLocks noChangeAspect="1" noChangeArrowheads="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95536" y="256827"/>
            <a:ext cx="1152128" cy="8724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068723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CUCSH\Downloads\Coffee Law. Conversatorio- 20 de febrero 2021(2).png">
            <a:extLst>
              <a:ext uri="{FF2B5EF4-FFF2-40B4-BE49-F238E27FC236}">
                <a16:creationId xmlns:a16="http://schemas.microsoft.com/office/drawing/2014/main" id="{6100B7F3-F6B3-AA89-0388-503300998D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7"/>
            <a:ext cx="9144000" cy="51431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contenido 2">
            <a:extLst>
              <a:ext uri="{FF2B5EF4-FFF2-40B4-BE49-F238E27FC236}">
                <a16:creationId xmlns:a16="http://schemas.microsoft.com/office/drawing/2014/main" id="{672872EE-B662-F658-C743-8FA5504D1B8E}"/>
              </a:ext>
            </a:extLst>
          </p:cNvPr>
          <p:cNvSpPr>
            <a:spLocks noGrp="1"/>
          </p:cNvSpPr>
          <p:nvPr>
            <p:ph idx="1"/>
          </p:nvPr>
        </p:nvSpPr>
        <p:spPr>
          <a:xfrm>
            <a:off x="405671" y="555526"/>
            <a:ext cx="3737992" cy="2914650"/>
          </a:xfrm>
        </p:spPr>
        <p:txBody>
          <a:bodyPr>
            <a:normAutofit fontScale="62500" lnSpcReduction="20000"/>
          </a:bodyPr>
          <a:lstStyle/>
          <a:p>
            <a:pPr algn="just"/>
            <a:r>
              <a:rPr lang="es-MX" sz="2600" b="1" i="1" dirty="0" err="1">
                <a:solidFill>
                  <a:schemeClr val="tx1"/>
                </a:solidFill>
                <a:effectLst/>
                <a:latin typeface="Arial" panose="020B0604020202020204" pitchFamily="34" charset="0"/>
                <a:cs typeface="Arial" panose="020B0604020202020204" pitchFamily="34" charset="0"/>
              </a:rPr>
              <a:t>Blockchain</a:t>
            </a:r>
            <a:r>
              <a:rPr lang="es-MX" sz="2600" b="1" i="1" dirty="0">
                <a:solidFill>
                  <a:schemeClr val="tx1"/>
                </a:solidFill>
                <a:effectLst/>
                <a:latin typeface="Arial" panose="020B0604020202020204" pitchFamily="34" charset="0"/>
                <a:cs typeface="Arial" panose="020B0604020202020204" pitchFamily="34" charset="0"/>
              </a:rPr>
              <a:t>: </a:t>
            </a:r>
            <a:endParaRPr lang="es-MX" sz="2600" dirty="0">
              <a:solidFill>
                <a:schemeClr val="tx1"/>
              </a:solidFill>
              <a:effectLst/>
              <a:latin typeface="Arial" panose="020B0604020202020204" pitchFamily="34" charset="0"/>
              <a:cs typeface="Arial" panose="020B0604020202020204" pitchFamily="34" charset="0"/>
            </a:endParaRPr>
          </a:p>
          <a:p>
            <a:pPr algn="just"/>
            <a:r>
              <a:rPr lang="es-MX" sz="2600" dirty="0">
                <a:solidFill>
                  <a:schemeClr val="tx1"/>
                </a:solidFill>
                <a:effectLst/>
                <a:latin typeface="Arial" panose="020B0604020202020204" pitchFamily="34" charset="0"/>
                <a:cs typeface="Arial" panose="020B0604020202020204" pitchFamily="34" charset="0"/>
              </a:rPr>
              <a:t>El </a:t>
            </a:r>
            <a:r>
              <a:rPr lang="es-MX" sz="2600" i="1" dirty="0" err="1">
                <a:solidFill>
                  <a:schemeClr val="tx1"/>
                </a:solidFill>
                <a:effectLst/>
                <a:latin typeface="Arial" panose="020B0604020202020204" pitchFamily="34" charset="0"/>
                <a:cs typeface="Arial" panose="020B0604020202020204" pitchFamily="34" charset="0"/>
              </a:rPr>
              <a:t>blockchain</a:t>
            </a:r>
            <a:r>
              <a:rPr lang="es-MX" sz="2600" dirty="0">
                <a:solidFill>
                  <a:schemeClr val="tx1"/>
                </a:solidFill>
                <a:effectLst/>
                <a:latin typeface="Arial" panose="020B0604020202020204" pitchFamily="34" charset="0"/>
                <a:cs typeface="Arial" panose="020B0604020202020204" pitchFamily="34" charset="0"/>
              </a:rPr>
              <a:t> o cadena de bloques es una base de datos compartida que funciona como un libro para el registro de operaciones de compraventa o cualquier otra transacción. Es la base tecnológica del funcionamiento del bitcoin. Consiste en un conjunto de apuntes que está en una base de datos compartida en línea en la que se registran, mediante códigos, las operaciones, cantidades, fechas y participantes.</a:t>
            </a:r>
          </a:p>
          <a:p>
            <a:endParaRPr lang="es-MX" dirty="0"/>
          </a:p>
        </p:txBody>
      </p:sp>
      <p:sp>
        <p:nvSpPr>
          <p:cNvPr id="6" name="CuadroTexto 5">
            <a:extLst>
              <a:ext uri="{FF2B5EF4-FFF2-40B4-BE49-F238E27FC236}">
                <a16:creationId xmlns:a16="http://schemas.microsoft.com/office/drawing/2014/main" id="{F5B3472A-6AA4-44D4-FDA2-5F9FA3968312}"/>
              </a:ext>
            </a:extLst>
          </p:cNvPr>
          <p:cNvSpPr txBox="1"/>
          <p:nvPr/>
        </p:nvSpPr>
        <p:spPr>
          <a:xfrm>
            <a:off x="4549334" y="2427734"/>
            <a:ext cx="4572000" cy="2031325"/>
          </a:xfrm>
          <a:prstGeom prst="rect">
            <a:avLst/>
          </a:prstGeom>
          <a:noFill/>
        </p:spPr>
        <p:txBody>
          <a:bodyPr wrap="square">
            <a:spAutoFit/>
          </a:bodyPr>
          <a:lstStyle/>
          <a:p>
            <a:pPr algn="just"/>
            <a:r>
              <a:rPr lang="es-MX" b="1" dirty="0">
                <a:latin typeface="Arial" panose="020B0604020202020204" pitchFamily="34" charset="0"/>
                <a:cs typeface="Arial" panose="020B0604020202020204" pitchFamily="34" charset="0"/>
              </a:rPr>
              <a:t>Inteligencia artificial</a:t>
            </a:r>
            <a:r>
              <a:rPr lang="es-MX" b="1" dirty="0">
                <a:effectLst/>
                <a:latin typeface="Arial" panose="020B0604020202020204" pitchFamily="34" charset="0"/>
                <a:cs typeface="Arial" panose="020B0604020202020204" pitchFamily="34" charset="0"/>
              </a:rPr>
              <a:t>:</a:t>
            </a:r>
            <a:endParaRPr lang="es-MX" dirty="0">
              <a:effectLst/>
              <a:latin typeface="Arial" panose="020B0604020202020204" pitchFamily="34" charset="0"/>
              <a:cs typeface="Arial" panose="020B0604020202020204" pitchFamily="34" charset="0"/>
            </a:endParaRPr>
          </a:p>
          <a:p>
            <a:pPr algn="just"/>
            <a:r>
              <a:rPr lang="es-MX" dirty="0">
                <a:latin typeface="Arial" panose="020B0604020202020204" pitchFamily="34" charset="0"/>
                <a:cs typeface="Arial" panose="020B0604020202020204" pitchFamily="34" charset="0"/>
              </a:rPr>
              <a:t>Mecanismos basados en hardware y software dotados de la capacidad para la toma de decisiones de manera asistida o no asistida para el desempeño de tareas previamente programadas o de forma autónoma. </a:t>
            </a:r>
            <a:endParaRPr lang="es-MX" dirty="0">
              <a:effectLst/>
              <a:latin typeface="Arial" panose="020B0604020202020204" pitchFamily="34" charset="0"/>
              <a:cs typeface="Arial" panose="020B0604020202020204" pitchFamily="34" charset="0"/>
            </a:endParaRPr>
          </a:p>
        </p:txBody>
      </p:sp>
      <p:cxnSp>
        <p:nvCxnSpPr>
          <p:cNvPr id="8" name="Conector recto 7">
            <a:extLst>
              <a:ext uri="{FF2B5EF4-FFF2-40B4-BE49-F238E27FC236}">
                <a16:creationId xmlns:a16="http://schemas.microsoft.com/office/drawing/2014/main" id="{E4578C6B-4AA5-0D2D-031F-926691104EBA}"/>
              </a:ext>
            </a:extLst>
          </p:cNvPr>
          <p:cNvCxnSpPr>
            <a:cxnSpLocks/>
          </p:cNvCxnSpPr>
          <p:nvPr/>
        </p:nvCxnSpPr>
        <p:spPr>
          <a:xfrm>
            <a:off x="4312350" y="0"/>
            <a:ext cx="0" cy="5143153"/>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Conector recto 10">
            <a:extLst>
              <a:ext uri="{FF2B5EF4-FFF2-40B4-BE49-F238E27FC236}">
                <a16:creationId xmlns:a16="http://schemas.microsoft.com/office/drawing/2014/main" id="{841AD727-EC37-28F0-E545-6DD0127FCCF5}"/>
              </a:ext>
            </a:extLst>
          </p:cNvPr>
          <p:cNvCxnSpPr/>
          <p:nvPr/>
        </p:nvCxnSpPr>
        <p:spPr>
          <a:xfrm flipH="1">
            <a:off x="0" y="3075806"/>
            <a:ext cx="4312350" cy="2067347"/>
          </a:xfrm>
          <a:prstGeom prst="line">
            <a:avLst/>
          </a:prstGeom>
        </p:spPr>
        <p:style>
          <a:lnRef idx="2">
            <a:schemeClr val="dk1"/>
          </a:lnRef>
          <a:fillRef idx="0">
            <a:schemeClr val="dk1"/>
          </a:fillRef>
          <a:effectRef idx="1">
            <a:schemeClr val="dk1"/>
          </a:effectRef>
          <a:fontRef idx="minor">
            <a:schemeClr val="tx1"/>
          </a:fontRef>
        </p:style>
      </p:cxnSp>
      <p:cxnSp>
        <p:nvCxnSpPr>
          <p:cNvPr id="13" name="Conector recto 12">
            <a:extLst>
              <a:ext uri="{FF2B5EF4-FFF2-40B4-BE49-F238E27FC236}">
                <a16:creationId xmlns:a16="http://schemas.microsoft.com/office/drawing/2014/main" id="{7B7A364D-6FEC-1D06-CEB0-9F47A543D22A}"/>
              </a:ext>
            </a:extLst>
          </p:cNvPr>
          <p:cNvCxnSpPr/>
          <p:nvPr/>
        </p:nvCxnSpPr>
        <p:spPr>
          <a:xfrm flipV="1">
            <a:off x="4312350" y="1851670"/>
            <a:ext cx="519301" cy="1224136"/>
          </a:xfrm>
          <a:prstGeom prst="line">
            <a:avLst/>
          </a:prstGeom>
        </p:spPr>
        <p:style>
          <a:lnRef idx="2">
            <a:schemeClr val="accent6"/>
          </a:lnRef>
          <a:fillRef idx="0">
            <a:schemeClr val="accent6"/>
          </a:fillRef>
          <a:effectRef idx="1">
            <a:schemeClr val="accent6"/>
          </a:effectRef>
          <a:fontRef idx="minor">
            <a:schemeClr val="tx1"/>
          </a:fontRef>
        </p:style>
      </p:cxnSp>
      <p:cxnSp>
        <p:nvCxnSpPr>
          <p:cNvPr id="15" name="Conector recto 14">
            <a:extLst>
              <a:ext uri="{FF2B5EF4-FFF2-40B4-BE49-F238E27FC236}">
                <a16:creationId xmlns:a16="http://schemas.microsoft.com/office/drawing/2014/main" id="{E0F954E3-27A6-26A1-9AF6-4598FEEC25AF}"/>
              </a:ext>
            </a:extLst>
          </p:cNvPr>
          <p:cNvCxnSpPr>
            <a:cxnSpLocks/>
          </p:cNvCxnSpPr>
          <p:nvPr/>
        </p:nvCxnSpPr>
        <p:spPr>
          <a:xfrm>
            <a:off x="4831651" y="1851670"/>
            <a:ext cx="4312349"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87167317"/>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CUCSH\Downloads\Coffee Law. Conversatorio- 20 de febrero 2021(2).png"/>
          <p:cNvPicPr>
            <a:picLocks noChangeAspect="1" noChangeArrowheads="1"/>
          </p:cNvPicPr>
          <p:nvPr/>
        </p:nvPicPr>
        <p:blipFill rotWithShape="1">
          <a:blip r:embed="rId2">
            <a:extLst>
              <a:ext uri="{28A0092B-C50C-407E-A947-70E740481C1C}">
                <a14:useLocalDpi xmlns:a14="http://schemas.microsoft.com/office/drawing/2010/main" val="0"/>
              </a:ext>
            </a:extLst>
          </a:blip>
          <a:srcRect b="3039"/>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28299" t="27574" r="30603" b="10354"/>
          <a:stretch/>
        </p:blipFill>
        <p:spPr bwMode="auto">
          <a:xfrm>
            <a:off x="12342" y="11881"/>
            <a:ext cx="5423754" cy="46077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4" name="3 Rectángulo"/>
          <p:cNvSpPr/>
          <p:nvPr/>
        </p:nvSpPr>
        <p:spPr>
          <a:xfrm>
            <a:off x="179512" y="4731990"/>
            <a:ext cx="2458878" cy="276999"/>
          </a:xfrm>
          <a:prstGeom prst="rect">
            <a:avLst/>
          </a:prstGeom>
        </p:spPr>
        <p:txBody>
          <a:bodyPr wrap="none">
            <a:spAutoFit/>
          </a:bodyPr>
          <a:lstStyle/>
          <a:p>
            <a:pPr algn="just"/>
            <a:r>
              <a:rPr lang="es-MX" sz="1200" dirty="0">
                <a:latin typeface="Arial" pitchFamily="34" charset="0"/>
                <a:cs typeface="Arial" pitchFamily="34" charset="0"/>
              </a:rPr>
              <a:t>Véase en: </a:t>
            </a:r>
            <a:r>
              <a:rPr lang="es-MX" sz="1200" i="1" dirty="0">
                <a:latin typeface="Arial" pitchFamily="34" charset="0"/>
                <a:cs typeface="Arial" pitchFamily="34" charset="0"/>
              </a:rPr>
              <a:t>https://www.softtek.eu/</a:t>
            </a:r>
          </a:p>
        </p:txBody>
      </p:sp>
      <p:sp>
        <p:nvSpPr>
          <p:cNvPr id="6" name="5 Rectángulo"/>
          <p:cNvSpPr/>
          <p:nvPr/>
        </p:nvSpPr>
        <p:spPr>
          <a:xfrm>
            <a:off x="5714493" y="1995686"/>
            <a:ext cx="3131840" cy="954107"/>
          </a:xfrm>
          <a:prstGeom prst="rect">
            <a:avLst/>
          </a:prstGeom>
        </p:spPr>
        <p:txBody>
          <a:bodyPr wrap="square">
            <a:spAutoFit/>
          </a:bodyPr>
          <a:lstStyle/>
          <a:p>
            <a:pPr algn="just"/>
            <a:r>
              <a:rPr lang="es-MX" sz="1400" dirty="0">
                <a:effectLst>
                  <a:outerShdw blurRad="38100" dist="38100" dir="2700000" algn="tl">
                    <a:srgbClr val="000000">
                      <a:alpha val="43137"/>
                    </a:srgbClr>
                  </a:outerShdw>
                </a:effectLst>
                <a:latin typeface="Arial" pitchFamily="34" charset="0"/>
                <a:cs typeface="Arial" pitchFamily="34" charset="0"/>
              </a:rPr>
              <a:t>Cada bloque es una transacción registrada, </a:t>
            </a:r>
            <a:r>
              <a:rPr lang="es-MX" sz="1400" dirty="0">
                <a:latin typeface="Arial" pitchFamily="34" charset="0"/>
                <a:cs typeface="Arial" pitchFamily="34" charset="0"/>
              </a:rPr>
              <a:t>que se comparte en una red de igual a igual que consta de nodos. </a:t>
            </a:r>
          </a:p>
        </p:txBody>
      </p:sp>
      <p:sp>
        <p:nvSpPr>
          <p:cNvPr id="7" name="6 Rectángulo"/>
          <p:cNvSpPr/>
          <p:nvPr/>
        </p:nvSpPr>
        <p:spPr>
          <a:xfrm>
            <a:off x="5796136" y="2949793"/>
            <a:ext cx="2952328" cy="1384995"/>
          </a:xfrm>
          <a:prstGeom prst="rect">
            <a:avLst/>
          </a:prstGeom>
        </p:spPr>
        <p:txBody>
          <a:bodyPr wrap="square">
            <a:spAutoFit/>
          </a:bodyPr>
          <a:lstStyle/>
          <a:p>
            <a:pPr algn="just"/>
            <a:r>
              <a:rPr lang="es-MX" sz="1400" dirty="0">
                <a:effectLst>
                  <a:outerShdw blurRad="38100" dist="38100" dir="2700000" algn="tl">
                    <a:srgbClr val="000000">
                      <a:alpha val="43137"/>
                    </a:srgbClr>
                  </a:outerShdw>
                </a:effectLst>
                <a:latin typeface="Arial" pitchFamily="34" charset="0"/>
                <a:cs typeface="Arial" pitchFamily="34" charset="0"/>
              </a:rPr>
              <a:t>Un nodo es un dispositivo, </a:t>
            </a:r>
            <a:r>
              <a:rPr lang="es-MX" sz="1400" dirty="0">
                <a:latin typeface="Arial" pitchFamily="34" charset="0"/>
                <a:cs typeface="Arial" pitchFamily="34" charset="0"/>
              </a:rPr>
              <a:t>como una computadora, que contiene un historial de todas las transacciones para una cadena de bloques en particular, es decir, todos los bloques de esa cadena.</a:t>
            </a:r>
          </a:p>
        </p:txBody>
      </p:sp>
    </p:spTree>
    <p:extLst>
      <p:ext uri="{BB962C8B-B14F-4D97-AF65-F5344CB8AC3E}">
        <p14:creationId xmlns:p14="http://schemas.microsoft.com/office/powerpoint/2010/main" val="388041010"/>
      </p:ext>
    </p:extLst>
  </p:cSld>
  <p:clrMapOvr>
    <a:masterClrMapping/>
  </p:clrMapOvr>
  <p:transition spd="med">
    <p:pull/>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CUCSH\Downloads\Coffee Law. Conversatorio- 20 de febrero 2021(2).png">
            <a:extLst>
              <a:ext uri="{FF2B5EF4-FFF2-40B4-BE49-F238E27FC236}">
                <a16:creationId xmlns:a16="http://schemas.microsoft.com/office/drawing/2014/main" id="{751FFA5E-F213-89EA-23A5-CB8B44179E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7"/>
            <a:ext cx="9144000" cy="51431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contenido 2">
            <a:extLst>
              <a:ext uri="{FF2B5EF4-FFF2-40B4-BE49-F238E27FC236}">
                <a16:creationId xmlns:a16="http://schemas.microsoft.com/office/drawing/2014/main" id="{23D6DAD4-CD30-B01A-BFB8-573C429D106E}"/>
              </a:ext>
            </a:extLst>
          </p:cNvPr>
          <p:cNvSpPr>
            <a:spLocks noGrp="1"/>
          </p:cNvSpPr>
          <p:nvPr>
            <p:ph idx="1"/>
          </p:nvPr>
        </p:nvSpPr>
        <p:spPr>
          <a:xfrm>
            <a:off x="387879" y="1131590"/>
            <a:ext cx="7128792" cy="1985392"/>
          </a:xfrm>
        </p:spPr>
        <p:txBody>
          <a:bodyPr>
            <a:normAutofit/>
          </a:bodyPr>
          <a:lstStyle/>
          <a:p>
            <a:pPr algn="just"/>
            <a:r>
              <a:rPr lang="es-MX" sz="2000" b="1" dirty="0">
                <a:solidFill>
                  <a:schemeClr val="tx1"/>
                </a:solidFill>
                <a:effectLst/>
                <a:latin typeface="Arial" panose="020B0604020202020204" pitchFamily="34" charset="0"/>
                <a:cs typeface="Arial" panose="020B0604020202020204" pitchFamily="34" charset="0"/>
              </a:rPr>
              <a:t>¿Cuántas notarios hay en la República Mexicana?</a:t>
            </a:r>
            <a:endParaRPr lang="es-MX" sz="2000" dirty="0">
              <a:solidFill>
                <a:schemeClr val="tx1"/>
              </a:solidFill>
              <a:effectLst/>
              <a:latin typeface="Arial" panose="020B0604020202020204" pitchFamily="34" charset="0"/>
              <a:cs typeface="Arial" panose="020B0604020202020204" pitchFamily="34" charset="0"/>
            </a:endParaRPr>
          </a:p>
          <a:p>
            <a:pPr algn="just"/>
            <a:r>
              <a:rPr lang="es-MX" sz="1800" b="1" dirty="0">
                <a:solidFill>
                  <a:schemeClr val="tx1"/>
                </a:solidFill>
                <a:effectLst/>
                <a:latin typeface="Arial" panose="020B0604020202020204" pitchFamily="34" charset="0"/>
                <a:cs typeface="Arial" panose="020B0604020202020204" pitchFamily="34" charset="0"/>
              </a:rPr>
              <a:t>En México existen más de 4,100 notarías, </a:t>
            </a:r>
            <a:r>
              <a:rPr lang="es-MX" sz="2000" dirty="0">
                <a:solidFill>
                  <a:schemeClr val="tx1"/>
                </a:solidFill>
                <a:effectLst/>
                <a:latin typeface="Arial" panose="020B0604020202020204" pitchFamily="34" charset="0"/>
                <a:cs typeface="Arial" panose="020B0604020202020204" pitchFamily="34" charset="0"/>
              </a:rPr>
              <a:t>por lo que todos contamos con un notario cercano que pueda asesorarnos y otorgarnos certeza jurídica en diferentes momentos de nuestra vida familiar, patrimonial y profesional/empresarial.</a:t>
            </a:r>
          </a:p>
          <a:p>
            <a:endParaRPr lang="es-MX" dirty="0"/>
          </a:p>
        </p:txBody>
      </p:sp>
      <p:sp>
        <p:nvSpPr>
          <p:cNvPr id="6" name="CuadroTexto 5">
            <a:extLst>
              <a:ext uri="{FF2B5EF4-FFF2-40B4-BE49-F238E27FC236}">
                <a16:creationId xmlns:a16="http://schemas.microsoft.com/office/drawing/2014/main" id="{7C3B3CF5-D36E-72CA-29EA-AC8400AF7BE2}"/>
              </a:ext>
            </a:extLst>
          </p:cNvPr>
          <p:cNvSpPr txBox="1"/>
          <p:nvPr/>
        </p:nvSpPr>
        <p:spPr>
          <a:xfrm>
            <a:off x="611560" y="2963093"/>
            <a:ext cx="7344816" cy="307777"/>
          </a:xfrm>
          <a:prstGeom prst="rect">
            <a:avLst/>
          </a:prstGeom>
          <a:noFill/>
        </p:spPr>
        <p:txBody>
          <a:bodyPr wrap="square">
            <a:spAutoFit/>
          </a:bodyPr>
          <a:lstStyle/>
          <a:p>
            <a:pPr algn="just"/>
            <a:r>
              <a:rPr lang="es-MX" sz="1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Véase en: </a:t>
            </a:r>
            <a:r>
              <a:rPr lang="es-MX" sz="1400"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https://www.notariadomexicano.org.mx/el-notariado-en-mi-vida/el-notario/</a:t>
            </a:r>
          </a:p>
        </p:txBody>
      </p:sp>
      <p:pic>
        <p:nvPicPr>
          <p:cNvPr id="5" name="Imagen 4">
            <a:extLst>
              <a:ext uri="{FF2B5EF4-FFF2-40B4-BE49-F238E27FC236}">
                <a16:creationId xmlns:a16="http://schemas.microsoft.com/office/drawing/2014/main" id="{9C4A7132-478B-23FB-91D9-1AE7CDEE3459}"/>
              </a:ext>
            </a:extLst>
          </p:cNvPr>
          <p:cNvPicPr>
            <a:picLocks noChangeAspect="1"/>
          </p:cNvPicPr>
          <p:nvPr/>
        </p:nvPicPr>
        <p:blipFill>
          <a:blip r:embed="rId3">
            <a:alphaModFix amt="20000"/>
            <a:extLst>
              <a:ext uri="{BEBA8EAE-BF5A-486C-A8C5-ECC9F3942E4B}">
                <a14:imgProps xmlns:a14="http://schemas.microsoft.com/office/drawing/2010/main">
                  <a14:imgLayer r:embed="rId4">
                    <a14:imgEffect>
                      <a14:colorTemperature colorTemp="59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798552" y="0"/>
            <a:ext cx="6309170" cy="4299942"/>
          </a:xfrm>
          <a:prstGeom prst="rect">
            <a:avLst/>
          </a:prstGeom>
        </p:spPr>
      </p:pic>
    </p:spTree>
    <p:extLst>
      <p:ext uri="{BB962C8B-B14F-4D97-AF65-F5344CB8AC3E}">
        <p14:creationId xmlns:p14="http://schemas.microsoft.com/office/powerpoint/2010/main" val="14065508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CUCSH\Downloads\Coffee Law. Conversatorio- 20 de febrero 2021(2).png">
            <a:extLst>
              <a:ext uri="{FF2B5EF4-FFF2-40B4-BE49-F238E27FC236}">
                <a16:creationId xmlns:a16="http://schemas.microsoft.com/office/drawing/2014/main" id="{13036927-0612-742D-8322-2094621199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1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contenido 2">
            <a:extLst>
              <a:ext uri="{FF2B5EF4-FFF2-40B4-BE49-F238E27FC236}">
                <a16:creationId xmlns:a16="http://schemas.microsoft.com/office/drawing/2014/main" id="{E1F8822C-30A8-3885-F9A6-0A988D954C3F}"/>
              </a:ext>
            </a:extLst>
          </p:cNvPr>
          <p:cNvSpPr>
            <a:spLocks noGrp="1"/>
          </p:cNvSpPr>
          <p:nvPr>
            <p:ph idx="1"/>
          </p:nvPr>
        </p:nvSpPr>
        <p:spPr>
          <a:xfrm>
            <a:off x="800100" y="2499742"/>
            <a:ext cx="7543800" cy="1169467"/>
          </a:xfrm>
        </p:spPr>
        <p:txBody>
          <a:bodyPr>
            <a:normAutofit/>
          </a:bodyPr>
          <a:lstStyle/>
          <a:p>
            <a:pPr marL="0" indent="0" algn="ctr">
              <a:buNone/>
            </a:pPr>
            <a:r>
              <a:rPr lang="es-MX" sz="6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¡NO!</a:t>
            </a:r>
          </a:p>
        </p:txBody>
      </p:sp>
      <p:sp>
        <p:nvSpPr>
          <p:cNvPr id="2" name="CuadroTexto 1">
            <a:extLst>
              <a:ext uri="{FF2B5EF4-FFF2-40B4-BE49-F238E27FC236}">
                <a16:creationId xmlns:a16="http://schemas.microsoft.com/office/drawing/2014/main" id="{0C65BB88-F143-FFA5-1FD9-D52D6F90E91D}"/>
              </a:ext>
            </a:extLst>
          </p:cNvPr>
          <p:cNvSpPr txBox="1"/>
          <p:nvPr/>
        </p:nvSpPr>
        <p:spPr>
          <a:xfrm>
            <a:off x="395536" y="772818"/>
            <a:ext cx="6768752" cy="954107"/>
          </a:xfrm>
          <a:prstGeom prst="rect">
            <a:avLst/>
          </a:prstGeom>
          <a:noFill/>
        </p:spPr>
        <p:txBody>
          <a:bodyPr wrap="square" rtlCol="0">
            <a:spAutoFit/>
          </a:bodyPr>
          <a:lstStyle/>
          <a:p>
            <a:pPr algn="just"/>
            <a:r>
              <a:rPr lang="es-MX" sz="2800"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 TECNOLOGÍA IMPLICA QUE EL NOTARIO DESAPARECERÁ?</a:t>
            </a:r>
          </a:p>
        </p:txBody>
      </p:sp>
    </p:spTree>
    <p:extLst>
      <p:ext uri="{BB962C8B-B14F-4D97-AF65-F5344CB8AC3E}">
        <p14:creationId xmlns:p14="http://schemas.microsoft.com/office/powerpoint/2010/main" val="429408498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CUCSH\Downloads\Coffee Law. Conversatorio- 20 de febrero 2021(2).png">
            <a:extLst>
              <a:ext uri="{FF2B5EF4-FFF2-40B4-BE49-F238E27FC236}">
                <a16:creationId xmlns:a16="http://schemas.microsoft.com/office/drawing/2014/main" id="{13036927-0612-742D-8322-2094621199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1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contenido 2">
            <a:extLst>
              <a:ext uri="{FF2B5EF4-FFF2-40B4-BE49-F238E27FC236}">
                <a16:creationId xmlns:a16="http://schemas.microsoft.com/office/drawing/2014/main" id="{E1F8822C-30A8-3885-F9A6-0A988D954C3F}"/>
              </a:ext>
            </a:extLst>
          </p:cNvPr>
          <p:cNvSpPr>
            <a:spLocks noGrp="1"/>
          </p:cNvSpPr>
          <p:nvPr>
            <p:ph idx="1"/>
          </p:nvPr>
        </p:nvSpPr>
        <p:spPr>
          <a:xfrm>
            <a:off x="395536" y="2025463"/>
            <a:ext cx="7543800" cy="2088232"/>
          </a:xfrm>
        </p:spPr>
        <p:txBody>
          <a:bodyPr>
            <a:normAutofit/>
          </a:bodyPr>
          <a:lstStyle/>
          <a:p>
            <a:pPr marL="0" indent="0" algn="just">
              <a:buNone/>
            </a:pPr>
            <a:r>
              <a:rPr lang="es-MX" sz="1800" b="1" dirty="0">
                <a:solidFill>
                  <a:srgbClr val="37415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a:t>
            </a:r>
            <a:r>
              <a:rPr lang="es-MX" sz="1800" b="1" i="0" dirty="0">
                <a:solidFill>
                  <a:srgbClr val="37415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 notario público no desaparecerá, sino que su papel evolucionará. Puntos a considerar para ello:</a:t>
            </a:r>
          </a:p>
          <a:p>
            <a:pPr marL="0" indent="0" algn="just">
              <a:buNone/>
            </a:pPr>
            <a:r>
              <a:rPr lang="es-MX" sz="1800" dirty="0">
                <a:solidFill>
                  <a:schemeClr val="tx1"/>
                </a:solidFill>
                <a:latin typeface="Arial" panose="020B0604020202020204" pitchFamily="34" charset="0"/>
                <a:cs typeface="Arial" panose="020B0604020202020204" pitchFamily="34" charset="0"/>
              </a:rPr>
              <a:t>        (1) Automatización de tarea cotidianas.</a:t>
            </a:r>
          </a:p>
          <a:p>
            <a:pPr marL="0" indent="0" algn="just">
              <a:buNone/>
            </a:pPr>
            <a:r>
              <a:rPr lang="es-MX" sz="1800" i="0" dirty="0">
                <a:solidFill>
                  <a:schemeClr val="tx1"/>
                </a:solidFill>
                <a:effectLst/>
                <a:latin typeface="Arial" panose="020B0604020202020204" pitchFamily="34" charset="0"/>
                <a:cs typeface="Arial" panose="020B0604020202020204" pitchFamily="34" charset="0"/>
              </a:rPr>
              <a:t>        (2) </a:t>
            </a:r>
            <a:r>
              <a:rPr lang="es-MX" sz="1800" i="0" dirty="0" err="1">
                <a:solidFill>
                  <a:schemeClr val="tx1"/>
                </a:solidFill>
                <a:effectLst/>
                <a:latin typeface="Arial" panose="020B0604020202020204" pitchFamily="34" charset="0"/>
                <a:cs typeface="Arial" panose="020B0604020202020204" pitchFamily="34" charset="0"/>
              </a:rPr>
              <a:t>Blockchain</a:t>
            </a:r>
            <a:r>
              <a:rPr lang="es-MX" sz="1800" i="0" dirty="0">
                <a:solidFill>
                  <a:schemeClr val="tx1"/>
                </a:solidFill>
                <a:effectLst/>
                <a:latin typeface="Arial" panose="020B0604020202020204" pitchFamily="34" charset="0"/>
                <a:cs typeface="Arial" panose="020B0604020202020204" pitchFamily="34" charset="0"/>
              </a:rPr>
              <a:t> para registros notariales.</a:t>
            </a:r>
          </a:p>
          <a:p>
            <a:pPr marL="0" indent="0" algn="just">
              <a:buNone/>
            </a:pPr>
            <a:r>
              <a:rPr lang="es-MX" sz="1800" dirty="0">
                <a:solidFill>
                  <a:schemeClr val="tx1"/>
                </a:solidFill>
                <a:latin typeface="Arial" panose="020B0604020202020204" pitchFamily="34" charset="0"/>
                <a:cs typeface="Arial" panose="020B0604020202020204" pitchFamily="34" charset="0"/>
              </a:rPr>
              <a:t>        (3) Asesoramiento legal y ético.</a:t>
            </a:r>
          </a:p>
          <a:p>
            <a:pPr marL="0" indent="0" algn="just">
              <a:buNone/>
            </a:pPr>
            <a:r>
              <a:rPr lang="es-MX" sz="1800" dirty="0">
                <a:solidFill>
                  <a:schemeClr val="tx1"/>
                </a:solidFill>
                <a:latin typeface="Arial" panose="020B0604020202020204" pitchFamily="34" charset="0"/>
                <a:cs typeface="Arial" panose="020B0604020202020204" pitchFamily="34" charset="0"/>
              </a:rPr>
              <a:t>        (4) Cumplimiento normativo.</a:t>
            </a:r>
          </a:p>
        </p:txBody>
      </p:sp>
      <p:sp>
        <p:nvSpPr>
          <p:cNvPr id="2" name="CuadroTexto 1">
            <a:extLst>
              <a:ext uri="{FF2B5EF4-FFF2-40B4-BE49-F238E27FC236}">
                <a16:creationId xmlns:a16="http://schemas.microsoft.com/office/drawing/2014/main" id="{0C65BB88-F143-FFA5-1FD9-D52D6F90E91D}"/>
              </a:ext>
            </a:extLst>
          </p:cNvPr>
          <p:cNvSpPr txBox="1"/>
          <p:nvPr/>
        </p:nvSpPr>
        <p:spPr>
          <a:xfrm>
            <a:off x="395536" y="320234"/>
            <a:ext cx="6768752" cy="1384995"/>
          </a:xfrm>
          <a:prstGeom prst="rect">
            <a:avLst/>
          </a:prstGeom>
          <a:noFill/>
        </p:spPr>
        <p:txBody>
          <a:bodyPr wrap="square" rtlCol="0">
            <a:spAutoFit/>
          </a:bodyPr>
          <a:lstStyle/>
          <a:p>
            <a:pPr algn="just"/>
            <a:r>
              <a:rPr lang="es-MX" sz="2800" b="1" i="0"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s-MX" sz="2800" b="0" i="0"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El notario público desaparecerá con el uso de </a:t>
            </a:r>
            <a:r>
              <a:rPr lang="es-MX" sz="2800" b="0" i="0" dirty="0" err="1">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blockchain</a:t>
            </a:r>
            <a:r>
              <a:rPr lang="es-MX" sz="2800" b="0" i="0"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y de la inteligencia artificial?</a:t>
            </a:r>
            <a:endParaRPr lang="es-MX" sz="2800"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18929720"/>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CUCSH\Downloads\Coffee Law. Conversatorio- 20 de febrero 2021(2).png">
            <a:extLst>
              <a:ext uri="{FF2B5EF4-FFF2-40B4-BE49-F238E27FC236}">
                <a16:creationId xmlns:a16="http://schemas.microsoft.com/office/drawing/2014/main" id="{7A6A9CF1-1795-C1C1-2E51-72E98B48C0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7"/>
            <a:ext cx="9144000" cy="514315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Grp="1" noChangeAspect="1" noChangeArrowheads="1"/>
          </p:cNvPicPr>
          <p:nvPr>
            <p:ph idx="1"/>
          </p:nvPr>
        </p:nvPicPr>
        <p:blipFill rotWithShape="1">
          <a:blip r:embed="rId4">
            <a:duotone>
              <a:prstClr val="black"/>
              <a:schemeClr val="accent2">
                <a:tint val="45000"/>
                <a:satMod val="400000"/>
              </a:schemeClr>
            </a:duotone>
            <a:extLst>
              <a:ext uri="{BEBA8EAE-BF5A-486C-A8C5-ECC9F3942E4B}">
                <a14:imgProps xmlns:a14="http://schemas.microsoft.com/office/drawing/2010/main">
                  <a14:imgLayer r:embed="rId5">
                    <a14:imgEffect>
                      <a14:artisticCrisscrossEtching/>
                    </a14:imgEffect>
                  </a14:imgLayer>
                </a14:imgProps>
              </a:ext>
              <a:ext uri="{28A0092B-C50C-407E-A947-70E740481C1C}">
                <a14:useLocalDpi xmlns:a14="http://schemas.microsoft.com/office/drawing/2010/main" val="0"/>
              </a:ext>
            </a:extLst>
          </a:blip>
          <a:srcRect l="24093" t="33856" r="65227" b="46265"/>
          <a:stretch/>
        </p:blipFill>
        <p:spPr bwMode="auto">
          <a:xfrm>
            <a:off x="1475656" y="1414473"/>
            <a:ext cx="1198662" cy="125507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AutoShape 2" descr="Mapa - Iconos gratis de mapas y ubicació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pic>
        <p:nvPicPr>
          <p:cNvPr id="7" name="Picture 2"/>
          <p:cNvPicPr>
            <a:picLocks noChangeAspect="1" noChangeArrowheads="1"/>
          </p:cNvPicPr>
          <p:nvPr/>
        </p:nvPicPr>
        <p:blipFill rotWithShape="1">
          <a:blip r:embed="rId4">
            <a:duotone>
              <a:prstClr val="black"/>
              <a:schemeClr val="accent5">
                <a:tint val="45000"/>
                <a:satMod val="400000"/>
              </a:schemeClr>
            </a:duotone>
            <a:extLst>
              <a:ext uri="{BEBA8EAE-BF5A-486C-A8C5-ECC9F3942E4B}">
                <a14:imgProps xmlns:a14="http://schemas.microsoft.com/office/drawing/2010/main">
                  <a14:imgLayer r:embed="rId5">
                    <a14:imgEffect>
                      <a14:artisticCrisscrossEtching/>
                    </a14:imgEffect>
                  </a14:imgLayer>
                </a14:imgProps>
              </a:ext>
              <a:ext uri="{28A0092B-C50C-407E-A947-70E740481C1C}">
                <a14:useLocalDpi xmlns:a14="http://schemas.microsoft.com/office/drawing/2010/main" val="0"/>
              </a:ext>
            </a:extLst>
          </a:blip>
          <a:srcRect l="35646" t="55618" r="53341" b="21291"/>
          <a:stretch/>
        </p:blipFill>
        <p:spPr bwMode="auto">
          <a:xfrm>
            <a:off x="2627725" y="3075807"/>
            <a:ext cx="1082829" cy="127705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2 CuadroTexto"/>
          <p:cNvSpPr txBox="1"/>
          <p:nvPr/>
        </p:nvSpPr>
        <p:spPr>
          <a:xfrm>
            <a:off x="288409" y="267494"/>
            <a:ext cx="5432321" cy="830997"/>
          </a:xfrm>
          <a:prstGeom prst="rect">
            <a:avLst/>
          </a:prstGeom>
          <a:noFill/>
        </p:spPr>
        <p:txBody>
          <a:bodyPr wrap="none" rtlCol="0">
            <a:spAutoFit/>
          </a:bodyPr>
          <a:lstStyle/>
          <a:p>
            <a:r>
              <a:rPr lang="es-MX" sz="2400" b="1" dirty="0">
                <a:effectLst>
                  <a:outerShdw blurRad="38100" dist="38100" dir="2700000" algn="tl">
                    <a:srgbClr val="000000">
                      <a:alpha val="43137"/>
                    </a:srgbClr>
                  </a:outerShdw>
                </a:effectLst>
                <a:latin typeface="Arial" pitchFamily="34" charset="0"/>
                <a:cs typeface="Arial" pitchFamily="34" charset="0"/>
              </a:rPr>
              <a:t>FACTORES QUE INFLUYEN </a:t>
            </a:r>
          </a:p>
          <a:p>
            <a:r>
              <a:rPr lang="es-MX" sz="2400" b="1" dirty="0">
                <a:effectLst>
                  <a:outerShdw blurRad="38100" dist="38100" dir="2700000" algn="tl">
                    <a:srgbClr val="000000">
                      <a:alpha val="43137"/>
                    </a:srgbClr>
                  </a:outerShdw>
                </a:effectLst>
                <a:latin typeface="Arial" pitchFamily="34" charset="0"/>
                <a:cs typeface="Arial" pitchFamily="34" charset="0"/>
              </a:rPr>
              <a:t>EN LA TRANSFORMACIÓN DIGITAL</a:t>
            </a:r>
          </a:p>
        </p:txBody>
      </p:sp>
      <p:pic>
        <p:nvPicPr>
          <p:cNvPr id="8" name="Picture 2"/>
          <p:cNvPicPr>
            <a:picLocks noChangeAspect="1" noChangeArrowheads="1"/>
          </p:cNvPicPr>
          <p:nvPr/>
        </p:nvPicPr>
        <p:blipFill rotWithShape="1">
          <a:blip r:embed="rId4">
            <a:duotone>
              <a:prstClr val="black"/>
              <a:srgbClr val="D9C3A5">
                <a:tint val="50000"/>
                <a:satMod val="180000"/>
              </a:srgbClr>
            </a:duotone>
            <a:extLst>
              <a:ext uri="{BEBA8EAE-BF5A-486C-A8C5-ECC9F3942E4B}">
                <a14:imgProps xmlns:a14="http://schemas.microsoft.com/office/drawing/2010/main">
                  <a14:imgLayer r:embed="rId5">
                    <a14:imgEffect>
                      <a14:artisticCrisscrossEtching/>
                    </a14:imgEffect>
                  </a14:imgLayer>
                </a14:imgProps>
              </a:ext>
              <a:ext uri="{28A0092B-C50C-407E-A947-70E740481C1C}">
                <a14:useLocalDpi xmlns:a14="http://schemas.microsoft.com/office/drawing/2010/main" val="0"/>
              </a:ext>
            </a:extLst>
          </a:blip>
          <a:srcRect l="62455" t="33666" r="25531" b="43449"/>
          <a:stretch/>
        </p:blipFill>
        <p:spPr bwMode="auto">
          <a:xfrm>
            <a:off x="5652120" y="1347612"/>
            <a:ext cx="1296144" cy="13888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rotWithShape="1">
          <a:blip r:embed="rId4">
            <a:duotone>
              <a:prstClr val="black"/>
              <a:schemeClr val="accent6">
                <a:tint val="45000"/>
                <a:satMod val="400000"/>
              </a:schemeClr>
            </a:duotone>
            <a:extLst>
              <a:ext uri="{BEBA8EAE-BF5A-486C-A8C5-ECC9F3942E4B}">
                <a14:imgProps xmlns:a14="http://schemas.microsoft.com/office/drawing/2010/main">
                  <a14:imgLayer r:embed="rId5">
                    <a14:imgEffect>
                      <a14:artisticCrisscrossEtching/>
                    </a14:imgEffect>
                  </a14:imgLayer>
                </a14:imgProps>
              </a:ext>
              <a:ext uri="{28A0092B-C50C-407E-A947-70E740481C1C}">
                <a14:useLocalDpi xmlns:a14="http://schemas.microsoft.com/office/drawing/2010/main" val="0"/>
              </a:ext>
            </a:extLst>
          </a:blip>
          <a:srcRect l="55224" t="55222" r="35542" b="26583"/>
          <a:stretch/>
        </p:blipFill>
        <p:spPr bwMode="auto">
          <a:xfrm>
            <a:off x="4572000" y="3075806"/>
            <a:ext cx="1152128" cy="127705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rotWithShape="1">
          <a:blip r:embed="rId4">
            <a:duotone>
              <a:prstClr val="black"/>
              <a:schemeClr val="accent1">
                <a:tint val="45000"/>
                <a:satMod val="400000"/>
              </a:schemeClr>
            </a:duotone>
            <a:extLst>
              <a:ext uri="{BEBA8EAE-BF5A-486C-A8C5-ECC9F3942E4B}">
                <a14:imgProps xmlns:a14="http://schemas.microsoft.com/office/drawing/2010/main">
                  <a14:imgLayer r:embed="rId5">
                    <a14:imgEffect>
                      <a14:artisticCrisscrossEtching/>
                    </a14:imgEffect>
                  </a14:imgLayer>
                </a14:imgProps>
              </a:ext>
              <a:ext uri="{28A0092B-C50C-407E-A947-70E740481C1C}">
                <a14:useLocalDpi xmlns:a14="http://schemas.microsoft.com/office/drawing/2010/main" val="0"/>
              </a:ext>
            </a:extLst>
          </a:blip>
          <a:srcRect l="43741" t="34061" r="46778" b="45173"/>
          <a:stretch/>
        </p:blipFill>
        <p:spPr bwMode="auto">
          <a:xfrm>
            <a:off x="3527884" y="1362073"/>
            <a:ext cx="1115514" cy="13743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965639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CUCSH\Downloads\Coffee Law. Conversatorio- 20 de febrero 2021(2).png">
            <a:extLst>
              <a:ext uri="{FF2B5EF4-FFF2-40B4-BE49-F238E27FC236}">
                <a16:creationId xmlns:a16="http://schemas.microsoft.com/office/drawing/2014/main" id="{751FFA5E-F213-89EA-23A5-CB8B44179E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7"/>
            <a:ext cx="9144000" cy="5143153"/>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a:extLst>
              <a:ext uri="{FF2B5EF4-FFF2-40B4-BE49-F238E27FC236}">
                <a16:creationId xmlns:a16="http://schemas.microsoft.com/office/drawing/2014/main" id="{23DAD695-8884-670D-C973-FDADC525AE7F}"/>
              </a:ext>
            </a:extLst>
          </p:cNvPr>
          <p:cNvSpPr txBox="1"/>
          <p:nvPr/>
        </p:nvSpPr>
        <p:spPr>
          <a:xfrm>
            <a:off x="467544" y="1417588"/>
            <a:ext cx="7146032" cy="2062103"/>
          </a:xfrm>
          <a:prstGeom prst="rect">
            <a:avLst/>
          </a:prstGeom>
          <a:noFill/>
        </p:spPr>
        <p:txBody>
          <a:bodyPr wrap="square">
            <a:spAutoFit/>
          </a:bodyPr>
          <a:lstStyle/>
          <a:p>
            <a:pPr algn="just"/>
            <a:r>
              <a:rPr lang="es-MX" sz="1600" dirty="0">
                <a:latin typeface="Arial" panose="020B0604020202020204" pitchFamily="34" charset="0"/>
                <a:cs typeface="Arial" panose="020B0604020202020204" pitchFamily="34" charset="0"/>
              </a:rPr>
              <a:t>El notariado alemán ha presentado dos importantes proyectos técnicos que muestran cómo pueden sumarse las ventajas de la digitalización y las de la seguridad jurídica mediante normas jurídicas y soluciones técnicas adecuadas, </a:t>
            </a:r>
            <a:r>
              <a:rPr lang="es-MX" sz="1600" dirty="0">
                <a:solidFill>
                  <a:srgbClr val="00B0F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por una parte el sistema de otorgamiento a distancia de escrituras de constitución de sociedades limitadas, </a:t>
            </a:r>
            <a:r>
              <a:rPr lang="es-MX"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previsto en el proyecto de ley de transposición de la Directiva 2019/1151, </a:t>
            </a:r>
            <a:r>
              <a:rPr lang="es-MX" sz="1600" dirty="0">
                <a:latin typeface="Arial" panose="020B0604020202020204" pitchFamily="34" charset="0"/>
                <a:cs typeface="Arial" panose="020B0604020202020204" pitchFamily="34" charset="0"/>
              </a:rPr>
              <a:t>por otra parte, </a:t>
            </a:r>
            <a:r>
              <a:rPr lang="es-MX" sz="1600" dirty="0">
                <a:solidFill>
                  <a:schemeClr val="accent6">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una herramienta basada en </a:t>
            </a:r>
            <a:r>
              <a:rPr lang="es-MX" sz="1600" dirty="0" err="1">
                <a:solidFill>
                  <a:schemeClr val="accent6">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blockchain</a:t>
            </a:r>
            <a:r>
              <a:rPr lang="es-MX" sz="1600" dirty="0">
                <a:solidFill>
                  <a:schemeClr val="accent6">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que permitirá comprobar digitalmente la vigencia de los certificados sucesorios y de los poderes notariales.</a:t>
            </a:r>
          </a:p>
        </p:txBody>
      </p:sp>
      <p:sp>
        <p:nvSpPr>
          <p:cNvPr id="12" name="CuadroTexto 11">
            <a:extLst>
              <a:ext uri="{FF2B5EF4-FFF2-40B4-BE49-F238E27FC236}">
                <a16:creationId xmlns:a16="http://schemas.microsoft.com/office/drawing/2014/main" id="{4DAC8E98-5075-CE87-05D4-55D0F3C96F31}"/>
              </a:ext>
            </a:extLst>
          </p:cNvPr>
          <p:cNvSpPr txBox="1"/>
          <p:nvPr/>
        </p:nvSpPr>
        <p:spPr>
          <a:xfrm>
            <a:off x="469368" y="555526"/>
            <a:ext cx="4894719" cy="646331"/>
          </a:xfrm>
          <a:prstGeom prst="rect">
            <a:avLst/>
          </a:prstGeom>
          <a:noFill/>
        </p:spPr>
        <p:txBody>
          <a:bodyPr wrap="square">
            <a:spAutoFit/>
          </a:bodyPr>
          <a:lstStyle/>
          <a:p>
            <a:pPr algn="just"/>
            <a:r>
              <a:rPr lang="es-MX"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XXX Congreso nacional de los notarios alemanes, en mayo de 2021 en Hamburgo</a:t>
            </a:r>
          </a:p>
        </p:txBody>
      </p:sp>
    </p:spTree>
    <p:extLst>
      <p:ext uri="{BB962C8B-B14F-4D97-AF65-F5344CB8AC3E}">
        <p14:creationId xmlns:p14="http://schemas.microsoft.com/office/powerpoint/2010/main" val="1444990795"/>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CUCSH\Downloads\Coffee Law. Conversatorio- 20 de febrero 2021(2).png">
            <a:extLst>
              <a:ext uri="{FF2B5EF4-FFF2-40B4-BE49-F238E27FC236}">
                <a16:creationId xmlns:a16="http://schemas.microsoft.com/office/drawing/2014/main" id="{13036927-0612-742D-8322-2094621199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1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contenido 2">
            <a:extLst>
              <a:ext uri="{FF2B5EF4-FFF2-40B4-BE49-F238E27FC236}">
                <a16:creationId xmlns:a16="http://schemas.microsoft.com/office/drawing/2014/main" id="{E1F8822C-30A8-3885-F9A6-0A988D954C3F}"/>
              </a:ext>
            </a:extLst>
          </p:cNvPr>
          <p:cNvSpPr>
            <a:spLocks noGrp="1"/>
          </p:cNvSpPr>
          <p:nvPr>
            <p:ph idx="1"/>
          </p:nvPr>
        </p:nvSpPr>
        <p:spPr>
          <a:xfrm>
            <a:off x="179512" y="1419622"/>
            <a:ext cx="4680520" cy="2914650"/>
          </a:xfrm>
        </p:spPr>
        <p:txBody>
          <a:bodyPr>
            <a:normAutofit fontScale="77500" lnSpcReduction="20000"/>
          </a:bodyPr>
          <a:lstStyle/>
          <a:p>
            <a:r>
              <a:rPr lang="es-MX" dirty="0">
                <a:solidFill>
                  <a:schemeClr val="tx1">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Honra tu ministerio. </a:t>
            </a:r>
            <a:br>
              <a:rPr lang="es-MX" dirty="0">
                <a:solidFill>
                  <a:schemeClr val="tx1">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endParaRPr lang="es-MX" dirty="0">
              <a:solidFill>
                <a:schemeClr val="tx1">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s-MX" dirty="0">
                <a:solidFill>
                  <a:schemeClr val="tx1">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Abstente, si la más leve duda opaca la transparencia de tu actuación. </a:t>
            </a:r>
            <a:br>
              <a:rPr lang="es-MX" dirty="0">
                <a:solidFill>
                  <a:schemeClr val="tx1">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endParaRPr lang="es-MX" dirty="0">
              <a:solidFill>
                <a:schemeClr val="tx1">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s-MX" dirty="0">
                <a:solidFill>
                  <a:schemeClr val="tx1">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Rinde culto a la verdad. </a:t>
            </a:r>
            <a:br>
              <a:rPr lang="es-MX" dirty="0">
                <a:solidFill>
                  <a:schemeClr val="tx1">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endParaRPr lang="es-MX" dirty="0">
              <a:solidFill>
                <a:schemeClr val="tx1">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s-MX" dirty="0">
                <a:solidFill>
                  <a:schemeClr val="tx1">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Obra con prudencia. </a:t>
            </a:r>
            <a:br>
              <a:rPr lang="es-MX" dirty="0">
                <a:solidFill>
                  <a:schemeClr val="tx1">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endParaRPr lang="es-MX" dirty="0">
              <a:solidFill>
                <a:schemeClr val="tx1">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s-MX" dirty="0">
                <a:solidFill>
                  <a:schemeClr val="tx1">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Estudia con pasión. </a:t>
            </a:r>
            <a:br>
              <a:rPr lang="es-MX" dirty="0">
                <a:solidFill>
                  <a:schemeClr val="tx1">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endParaRPr lang="es-MX" dirty="0">
              <a:solidFill>
                <a:schemeClr val="tx1">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5" name="CuadroTexto 4">
            <a:extLst>
              <a:ext uri="{FF2B5EF4-FFF2-40B4-BE49-F238E27FC236}">
                <a16:creationId xmlns:a16="http://schemas.microsoft.com/office/drawing/2014/main" id="{C36F5246-BD6E-917C-D780-F01AD12A1882}"/>
              </a:ext>
            </a:extLst>
          </p:cNvPr>
          <p:cNvSpPr txBox="1"/>
          <p:nvPr/>
        </p:nvSpPr>
        <p:spPr>
          <a:xfrm>
            <a:off x="4860032" y="1254111"/>
            <a:ext cx="4572000" cy="2862322"/>
          </a:xfrm>
          <a:prstGeom prst="rect">
            <a:avLst/>
          </a:prstGeom>
          <a:noFill/>
        </p:spPr>
        <p:txBody>
          <a:bodyPr wrap="square">
            <a:spAutoFit/>
          </a:bodyPr>
          <a:lstStyle/>
          <a:p>
            <a:pPr marL="285750" indent="-285750">
              <a:buFont typeface="Arial" panose="020B0604020202020204" pitchFamily="34" charset="0"/>
              <a:buChar char="•"/>
            </a:pPr>
            <a:r>
              <a:rPr lang="es-MX" dirty="0">
                <a:solidFill>
                  <a:schemeClr val="tx1">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Asesora con lealtad. </a:t>
            </a:r>
            <a:br>
              <a:rPr lang="es-MX" dirty="0">
                <a:solidFill>
                  <a:schemeClr val="tx1">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endParaRPr lang="es-MX" dirty="0">
              <a:solidFill>
                <a:schemeClr val="tx1">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s-MX" dirty="0">
                <a:solidFill>
                  <a:schemeClr val="tx1">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Inspírate en la equidad. </a:t>
            </a:r>
            <a:br>
              <a:rPr lang="es-MX" dirty="0">
                <a:solidFill>
                  <a:schemeClr val="tx1">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endParaRPr lang="es-MX" dirty="0">
              <a:solidFill>
                <a:schemeClr val="tx1">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s-MX" dirty="0">
                <a:solidFill>
                  <a:schemeClr val="tx1">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Cíñete a la ley. </a:t>
            </a:r>
            <a:br>
              <a:rPr lang="es-MX" dirty="0">
                <a:solidFill>
                  <a:schemeClr val="tx1">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endParaRPr lang="es-MX" dirty="0">
              <a:solidFill>
                <a:schemeClr val="tx1">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s-MX" dirty="0">
                <a:solidFill>
                  <a:schemeClr val="tx1">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Ejerce con dignidad. </a:t>
            </a:r>
            <a:br>
              <a:rPr lang="es-MX" dirty="0">
                <a:solidFill>
                  <a:schemeClr val="tx1">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endParaRPr lang="es-MX" dirty="0">
              <a:solidFill>
                <a:schemeClr val="tx1">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s-MX" dirty="0">
                <a:solidFill>
                  <a:schemeClr val="tx1">
                    <a:lumMod val="75000"/>
                    <a:lumOff val="2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Recuerda que tu misión es "evitar contienda entre los hombres".</a:t>
            </a:r>
          </a:p>
        </p:txBody>
      </p:sp>
      <p:sp>
        <p:nvSpPr>
          <p:cNvPr id="6" name="CuadroTexto 5">
            <a:extLst>
              <a:ext uri="{FF2B5EF4-FFF2-40B4-BE49-F238E27FC236}">
                <a16:creationId xmlns:a16="http://schemas.microsoft.com/office/drawing/2014/main" id="{830916BC-E551-CCA5-4815-2EF4E3B9ECFF}"/>
              </a:ext>
            </a:extLst>
          </p:cNvPr>
          <p:cNvSpPr txBox="1"/>
          <p:nvPr/>
        </p:nvSpPr>
        <p:spPr>
          <a:xfrm>
            <a:off x="251520" y="411510"/>
            <a:ext cx="6048672" cy="584775"/>
          </a:xfrm>
          <a:prstGeom prst="rect">
            <a:avLst/>
          </a:prstGeom>
          <a:noFill/>
        </p:spPr>
        <p:txBody>
          <a:bodyPr wrap="square" rtlCol="0">
            <a:spAutoFit/>
          </a:bodyPr>
          <a:lstStyle/>
          <a:p>
            <a:r>
              <a:rPr lang="es-MX" sz="3200"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DECÁLOGO DEL NOTARIO </a:t>
            </a:r>
          </a:p>
        </p:txBody>
      </p:sp>
    </p:spTree>
    <p:extLst>
      <p:ext uri="{BB962C8B-B14F-4D97-AF65-F5344CB8AC3E}">
        <p14:creationId xmlns:p14="http://schemas.microsoft.com/office/powerpoint/2010/main" val="238527272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a:extLst>
              <a:ext uri="{FF2B5EF4-FFF2-40B4-BE49-F238E27FC236}">
                <a16:creationId xmlns:a16="http://schemas.microsoft.com/office/drawing/2014/main" id="{37BE9B2D-20FF-4FDC-8287-39FE5065B92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75948" cy="5143500"/>
          </a:xfrm>
        </p:spPr>
      </p:pic>
      <p:sp>
        <p:nvSpPr>
          <p:cNvPr id="6" name="1 Título">
            <a:extLst>
              <a:ext uri="{FF2B5EF4-FFF2-40B4-BE49-F238E27FC236}">
                <a16:creationId xmlns:a16="http://schemas.microsoft.com/office/drawing/2014/main" id="{F42CEF69-F5C7-8DE2-3E5A-1772FB510BE7}"/>
              </a:ext>
            </a:extLst>
          </p:cNvPr>
          <p:cNvSpPr txBox="1">
            <a:spLocks/>
          </p:cNvSpPr>
          <p:nvPr/>
        </p:nvSpPr>
        <p:spPr>
          <a:xfrm>
            <a:off x="450105" y="2052860"/>
            <a:ext cx="8280921" cy="1102519"/>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MX" dirty="0">
                <a:ln>
                  <a:solidFill>
                    <a:sysClr val="windowText" lastClr="000000"/>
                  </a:solidFill>
                </a:ln>
                <a:solidFill>
                  <a:schemeClr val="bg1"/>
                </a:solidFill>
                <a:latin typeface="Aharoni" pitchFamily="2" charset="-79"/>
                <a:cs typeface="Aharoni" pitchFamily="2" charset="-79"/>
              </a:rPr>
              <a:t>NOTARIA DIGITAL </a:t>
            </a:r>
            <a:endParaRPr lang="es-MX" dirty="0">
              <a:ln>
                <a:solidFill>
                  <a:sysClr val="windowText" lastClr="000000"/>
                </a:solidFill>
              </a:ln>
              <a:solidFill>
                <a:srgbClr val="FFFFFF"/>
              </a:solidFill>
              <a:effectLst>
                <a:outerShdw blurRad="63500" dir="3600000" algn="tl" rotWithShape="0">
                  <a:srgbClr val="000000">
                    <a:alpha val="70000"/>
                  </a:srgbClr>
                </a:outerShdw>
              </a:effectLst>
              <a:latin typeface="Arial Black" pitchFamily="34" charset="0"/>
              <a:cs typeface="Aharoni" pitchFamily="2" charset="-79"/>
            </a:endParaRPr>
          </a:p>
        </p:txBody>
      </p:sp>
    </p:spTree>
    <p:extLst>
      <p:ext uri="{BB962C8B-B14F-4D97-AF65-F5344CB8AC3E}">
        <p14:creationId xmlns:p14="http://schemas.microsoft.com/office/powerpoint/2010/main" val="398859933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CUCSH\Downloads\Coffee Law. Conversatorio- 20 de febrero 2021(2).png">
            <a:extLst>
              <a:ext uri="{FF2B5EF4-FFF2-40B4-BE49-F238E27FC236}">
                <a16:creationId xmlns:a16="http://schemas.microsoft.com/office/drawing/2014/main" id="{E89563DD-DE70-3A4A-9C87-5CF29E9369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1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contenido 2">
            <a:extLst>
              <a:ext uri="{FF2B5EF4-FFF2-40B4-BE49-F238E27FC236}">
                <a16:creationId xmlns:a16="http://schemas.microsoft.com/office/drawing/2014/main" id="{A1E35F53-DD82-1B34-0B3A-F62AD3F05D30}"/>
              </a:ext>
            </a:extLst>
          </p:cNvPr>
          <p:cNvSpPr>
            <a:spLocks noGrp="1"/>
          </p:cNvSpPr>
          <p:nvPr>
            <p:ph idx="1"/>
          </p:nvPr>
        </p:nvSpPr>
        <p:spPr>
          <a:xfrm>
            <a:off x="4355976" y="1419622"/>
            <a:ext cx="4237856" cy="2914650"/>
          </a:xfrm>
        </p:spPr>
        <p:txBody>
          <a:bodyPr>
            <a:normAutofit/>
          </a:bodyPr>
          <a:lstStyle/>
          <a:p>
            <a:pPr algn="just"/>
            <a:r>
              <a:rPr lang="es-MX" sz="18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Artículo 100 Bis. </a:t>
            </a:r>
            <a:r>
              <a:rPr lang="es-MX" sz="18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 actuación digital notarial </a:t>
            </a:r>
            <a:r>
              <a:rPr lang="es-MX" sz="1800" dirty="0">
                <a:solidFill>
                  <a:schemeClr val="tx1"/>
                </a:solidFill>
                <a:latin typeface="Arial" panose="020B0604020202020204" pitchFamily="34" charset="0"/>
                <a:cs typeface="Arial" panose="020B0604020202020204" pitchFamily="34" charset="0"/>
              </a:rPr>
              <a:t>es aquella que realiza el Notario en el entorno digital cerrado y centralizado del Sistema Informático y a través de la Red Integral Notarial conforme a lo previsto en la presente ley.</a:t>
            </a:r>
          </a:p>
        </p:txBody>
      </p:sp>
      <p:pic>
        <p:nvPicPr>
          <p:cNvPr id="6" name="Imagen 5">
            <a:extLst>
              <a:ext uri="{FF2B5EF4-FFF2-40B4-BE49-F238E27FC236}">
                <a16:creationId xmlns:a16="http://schemas.microsoft.com/office/drawing/2014/main" id="{2E4F0B7C-45C0-153A-0445-B3F6419B1D2E}"/>
              </a:ext>
            </a:extLst>
          </p:cNvPr>
          <p:cNvPicPr>
            <a:picLocks noChangeAspect="1"/>
          </p:cNvPicPr>
          <p:nvPr/>
        </p:nvPicPr>
        <p:blipFill>
          <a:blip r:embed="rId4"/>
          <a:stretch>
            <a:fillRect/>
          </a:stretch>
        </p:blipFill>
        <p:spPr>
          <a:xfrm>
            <a:off x="137351" y="-347"/>
            <a:ext cx="4074609" cy="495142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4586480"/>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CUCSH\Downloads\Coffee Law. Conversatorio- 20 de febrero 2021(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153"/>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467544" y="1059582"/>
            <a:ext cx="7992888" cy="3456384"/>
          </a:xfrm>
        </p:spPr>
        <p:txBody>
          <a:bodyPr>
            <a:normAutofit/>
          </a:bodyPr>
          <a:lstStyle/>
          <a:p>
            <a:pPr marL="0" indent="0" algn="just">
              <a:buNone/>
            </a:pPr>
            <a:r>
              <a:rPr lang="es-MX" i="1" dirty="0">
                <a:solidFill>
                  <a:schemeClr val="tx1"/>
                </a:solidFill>
                <a:effectLst>
                  <a:outerShdw blurRad="38100" dist="38100" dir="2700000" algn="tl">
                    <a:srgbClr val="000000">
                      <a:alpha val="43137"/>
                    </a:srgbClr>
                  </a:outerShdw>
                </a:effectLst>
                <a:latin typeface="Arial" pitchFamily="34" charset="0"/>
                <a:cs typeface="Arial" pitchFamily="34" charset="0"/>
              </a:rPr>
              <a:t>“</a:t>
            </a:r>
            <a:r>
              <a:rPr lang="es-MX" dirty="0">
                <a:solidFill>
                  <a:schemeClr val="tx1"/>
                </a:solidFill>
                <a:effectLst>
                  <a:outerShdw blurRad="38100" dist="38100" dir="2700000" algn="tl">
                    <a:srgbClr val="000000">
                      <a:alpha val="43137"/>
                    </a:srgbClr>
                  </a:outerShdw>
                </a:effectLst>
                <a:latin typeface="Arial" pitchFamily="34" charset="0"/>
                <a:cs typeface="Arial" pitchFamily="34" charset="0"/>
              </a:rPr>
              <a:t>“</a:t>
            </a:r>
            <a:r>
              <a:rPr lang="es-MX" i="1" dirty="0">
                <a:solidFill>
                  <a:schemeClr val="tx1"/>
                </a:solidFill>
                <a:effectLst>
                  <a:outerShdw blurRad="38100" dist="38100" dir="2700000" algn="tl">
                    <a:srgbClr val="000000">
                      <a:alpha val="43137"/>
                    </a:srgbClr>
                  </a:outerShdw>
                </a:effectLst>
                <a:latin typeface="Arial" pitchFamily="34" charset="0"/>
                <a:cs typeface="Arial" pitchFamily="34" charset="0"/>
              </a:rPr>
              <a:t>Si crees que la tecnología resolverá tus problemas, ni comprendes la tecnología ni comprendes tus problemas".</a:t>
            </a:r>
          </a:p>
          <a:p>
            <a:pPr marL="0" indent="0" algn="r">
              <a:buNone/>
            </a:pPr>
            <a:r>
              <a:rPr lang="es-MX" b="1" dirty="0">
                <a:solidFill>
                  <a:schemeClr val="tx1"/>
                </a:solidFill>
                <a:effectLst>
                  <a:outerShdw blurRad="38100" dist="38100" dir="2700000" algn="tl">
                    <a:srgbClr val="000000">
                      <a:alpha val="43137"/>
                    </a:srgbClr>
                  </a:outerShdw>
                </a:effectLst>
                <a:latin typeface="Arial" pitchFamily="34" charset="0"/>
                <a:cs typeface="Arial" pitchFamily="34" charset="0"/>
              </a:rPr>
              <a:t>Laurie Anderson</a:t>
            </a:r>
          </a:p>
        </p:txBody>
      </p:sp>
    </p:spTree>
    <p:extLst>
      <p:ext uri="{BB962C8B-B14F-4D97-AF65-F5344CB8AC3E}">
        <p14:creationId xmlns:p14="http://schemas.microsoft.com/office/powerpoint/2010/main" val="454952660"/>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CUCSH\Downloads\Coffee Law. Conversatorio- 20 de febrero 2021(2).png">
            <a:extLst>
              <a:ext uri="{FF2B5EF4-FFF2-40B4-BE49-F238E27FC236}">
                <a16:creationId xmlns:a16="http://schemas.microsoft.com/office/drawing/2014/main" id="{13036927-0612-742D-8322-2094621199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1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contenido 2">
            <a:extLst>
              <a:ext uri="{FF2B5EF4-FFF2-40B4-BE49-F238E27FC236}">
                <a16:creationId xmlns:a16="http://schemas.microsoft.com/office/drawing/2014/main" id="{E1F8822C-30A8-3885-F9A6-0A988D954C3F}"/>
              </a:ext>
            </a:extLst>
          </p:cNvPr>
          <p:cNvSpPr>
            <a:spLocks noGrp="1"/>
          </p:cNvSpPr>
          <p:nvPr>
            <p:ph idx="1"/>
          </p:nvPr>
        </p:nvSpPr>
        <p:spPr>
          <a:xfrm>
            <a:off x="1907703" y="2041272"/>
            <a:ext cx="6264689" cy="2618710"/>
          </a:xfrm>
        </p:spPr>
        <p:txBody>
          <a:bodyPr>
            <a:normAutofit/>
          </a:bodyPr>
          <a:lstStyle/>
          <a:p>
            <a:pPr algn="just"/>
            <a:r>
              <a:rPr lang="es-MX" sz="1200" b="1" dirty="0">
                <a:solidFill>
                  <a:schemeClr val="tx1"/>
                </a:solidFill>
                <a:latin typeface="Arial" panose="020B0604020202020204" pitchFamily="34" charset="0"/>
                <a:cs typeface="Arial" panose="020B0604020202020204" pitchFamily="34" charset="0"/>
              </a:rPr>
              <a:t>Las escritura o acta definidas firmadas con firma electrónica se denominarán instrumentos electrónicos y serán alojadas en el protocolo digital, </a:t>
            </a:r>
            <a:r>
              <a:rPr lang="es-MX" sz="1200" dirty="0">
                <a:solidFill>
                  <a:schemeClr val="tx1"/>
                </a:solidFill>
                <a:latin typeface="Arial" panose="020B0604020202020204" pitchFamily="34" charset="0"/>
                <a:cs typeface="Arial" panose="020B0604020202020204" pitchFamily="34" charset="0"/>
              </a:rPr>
              <a:t>definido como una matriz en soporte electrónico donde el notario alojará y autorizará las escrituras y actas con sus respectivos apéndices e índice electrónicos, que se otorgan ante su fe.</a:t>
            </a:r>
          </a:p>
          <a:p>
            <a:pPr algn="just"/>
            <a:r>
              <a:rPr lang="es-MX" sz="1200" b="1" dirty="0">
                <a:solidFill>
                  <a:schemeClr val="tx1"/>
                </a:solidFill>
                <a:latin typeface="Arial" panose="020B0604020202020204" pitchFamily="34" charset="0"/>
                <a:cs typeface="Arial" panose="020B0604020202020204" pitchFamily="34" charset="0"/>
              </a:rPr>
              <a:t>El ejercicio de la función notarial digital </a:t>
            </a:r>
            <a:r>
              <a:rPr lang="es-MX" sz="1200" dirty="0">
                <a:solidFill>
                  <a:schemeClr val="tx1"/>
                </a:solidFill>
                <a:latin typeface="Arial" panose="020B0604020202020204" pitchFamily="34" charset="0"/>
                <a:cs typeface="Arial" panose="020B0604020202020204" pitchFamily="34" charset="0"/>
              </a:rPr>
              <a:t>se ejercerá a través de una plataforma tecnológica e informática llamada sistema informático y una red cifrada de comunicaciones nombrada como red integral notarial.</a:t>
            </a:r>
          </a:p>
        </p:txBody>
      </p:sp>
      <p:sp>
        <p:nvSpPr>
          <p:cNvPr id="2" name="CuadroTexto 1">
            <a:extLst>
              <a:ext uri="{FF2B5EF4-FFF2-40B4-BE49-F238E27FC236}">
                <a16:creationId xmlns:a16="http://schemas.microsoft.com/office/drawing/2014/main" id="{FF193F0C-57F8-0B77-1F7C-1F66995CE8C1}"/>
              </a:ext>
            </a:extLst>
          </p:cNvPr>
          <p:cNvSpPr txBox="1"/>
          <p:nvPr/>
        </p:nvSpPr>
        <p:spPr>
          <a:xfrm>
            <a:off x="251520" y="703397"/>
            <a:ext cx="6768752" cy="523220"/>
          </a:xfrm>
          <a:prstGeom prst="rect">
            <a:avLst/>
          </a:prstGeom>
          <a:noFill/>
        </p:spPr>
        <p:txBody>
          <a:bodyPr wrap="square" rtlCol="0">
            <a:spAutoFit/>
          </a:bodyPr>
          <a:lstStyle/>
          <a:p>
            <a:pPr algn="just"/>
            <a:r>
              <a:rPr lang="es-MX" sz="2800"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CREACIÓN DE NOTARIA DIGITAL</a:t>
            </a:r>
          </a:p>
        </p:txBody>
      </p:sp>
      <p:sp>
        <p:nvSpPr>
          <p:cNvPr id="5" name="CuadroTexto 4">
            <a:extLst>
              <a:ext uri="{FF2B5EF4-FFF2-40B4-BE49-F238E27FC236}">
                <a16:creationId xmlns:a16="http://schemas.microsoft.com/office/drawing/2014/main" id="{A3A4E994-68A7-7F8C-1CD7-9356FBAC50E0}"/>
              </a:ext>
            </a:extLst>
          </p:cNvPr>
          <p:cNvSpPr txBox="1"/>
          <p:nvPr/>
        </p:nvSpPr>
        <p:spPr>
          <a:xfrm>
            <a:off x="1798373" y="1722333"/>
            <a:ext cx="4248472" cy="338554"/>
          </a:xfrm>
          <a:prstGeom prst="rect">
            <a:avLst/>
          </a:prstGeom>
          <a:noFill/>
        </p:spPr>
        <p:txBody>
          <a:bodyPr wrap="square" rtlCol="0">
            <a:spAutoFit/>
          </a:bodyPr>
          <a:lstStyle/>
          <a:p>
            <a:pPr algn="ctr"/>
            <a:r>
              <a:rPr lang="es-MX"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Protocolo digital e instrumentos públicos</a:t>
            </a:r>
          </a:p>
        </p:txBody>
      </p:sp>
      <p:cxnSp>
        <p:nvCxnSpPr>
          <p:cNvPr id="7" name="Conector recto 6">
            <a:extLst>
              <a:ext uri="{FF2B5EF4-FFF2-40B4-BE49-F238E27FC236}">
                <a16:creationId xmlns:a16="http://schemas.microsoft.com/office/drawing/2014/main" id="{4B244F7B-69E4-B6FC-F835-F2BA01033F56}"/>
              </a:ext>
            </a:extLst>
          </p:cNvPr>
          <p:cNvCxnSpPr/>
          <p:nvPr/>
        </p:nvCxnSpPr>
        <p:spPr>
          <a:xfrm>
            <a:off x="1691680" y="1563638"/>
            <a:ext cx="0" cy="3579515"/>
          </a:xfrm>
          <a:prstGeom prst="line">
            <a:avLst/>
          </a:prstGeom>
        </p:spPr>
        <p:style>
          <a:lnRef idx="2">
            <a:schemeClr val="accent3"/>
          </a:lnRef>
          <a:fillRef idx="0">
            <a:schemeClr val="accent3"/>
          </a:fillRef>
          <a:effectRef idx="1">
            <a:schemeClr val="accent3"/>
          </a:effectRef>
          <a:fontRef idx="minor">
            <a:schemeClr val="tx1"/>
          </a:fontRef>
        </p:style>
      </p:cxnSp>
      <p:cxnSp>
        <p:nvCxnSpPr>
          <p:cNvPr id="9" name="Conector recto 8">
            <a:extLst>
              <a:ext uri="{FF2B5EF4-FFF2-40B4-BE49-F238E27FC236}">
                <a16:creationId xmlns:a16="http://schemas.microsoft.com/office/drawing/2014/main" id="{7365BA87-5F01-96D2-02C5-7F27B4DEAC66}"/>
              </a:ext>
            </a:extLst>
          </p:cNvPr>
          <p:cNvCxnSpPr/>
          <p:nvPr/>
        </p:nvCxnSpPr>
        <p:spPr>
          <a:xfrm>
            <a:off x="1115616" y="2211710"/>
            <a:ext cx="3672408" cy="0"/>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895969596"/>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CUCSH\Downloads\Coffee Law. Conversatorio- 20 de febrero 2021(2).png">
            <a:extLst>
              <a:ext uri="{FF2B5EF4-FFF2-40B4-BE49-F238E27FC236}">
                <a16:creationId xmlns:a16="http://schemas.microsoft.com/office/drawing/2014/main" id="{57896C61-66A1-4192-D735-904C8F60DA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1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contenido 2">
            <a:extLst>
              <a:ext uri="{FF2B5EF4-FFF2-40B4-BE49-F238E27FC236}">
                <a16:creationId xmlns:a16="http://schemas.microsoft.com/office/drawing/2014/main" id="{E6830D41-C72B-E084-3A13-147798044CC2}"/>
              </a:ext>
            </a:extLst>
          </p:cNvPr>
          <p:cNvSpPr>
            <a:spLocks noGrp="1"/>
          </p:cNvSpPr>
          <p:nvPr>
            <p:ph idx="1"/>
          </p:nvPr>
        </p:nvSpPr>
        <p:spPr>
          <a:xfrm>
            <a:off x="249617" y="1108007"/>
            <a:ext cx="6883282" cy="1008112"/>
          </a:xfrm>
        </p:spPr>
        <p:txBody>
          <a:bodyPr>
            <a:normAutofit/>
          </a:bodyPr>
          <a:lstStyle/>
          <a:p>
            <a:pPr algn="just"/>
            <a:r>
              <a:rPr lang="es-MX" sz="16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Los notarios tendrán que elaborar un índice electrónico de todos los instrumentos electrónicos autorizados o con la mención de “No pasó”, en el que se expresará respecto de cada instrumento.</a:t>
            </a:r>
          </a:p>
        </p:txBody>
      </p:sp>
      <p:sp>
        <p:nvSpPr>
          <p:cNvPr id="6" name="CuadroTexto 5">
            <a:extLst>
              <a:ext uri="{FF2B5EF4-FFF2-40B4-BE49-F238E27FC236}">
                <a16:creationId xmlns:a16="http://schemas.microsoft.com/office/drawing/2014/main" id="{B30C7A2E-8A47-08B8-75E8-CF847111A8E5}"/>
              </a:ext>
            </a:extLst>
          </p:cNvPr>
          <p:cNvSpPr txBox="1"/>
          <p:nvPr/>
        </p:nvSpPr>
        <p:spPr>
          <a:xfrm>
            <a:off x="395942" y="2571576"/>
            <a:ext cx="4392488" cy="1600438"/>
          </a:xfrm>
          <a:prstGeom prst="rect">
            <a:avLst/>
          </a:prstGeom>
          <a:noFill/>
        </p:spPr>
        <p:txBody>
          <a:bodyPr wrap="square">
            <a:spAutoFit/>
          </a:bodyPr>
          <a:lstStyle/>
          <a:p>
            <a:pPr algn="just">
              <a:buFont typeface="+mj-lt"/>
              <a:buAutoNum type="arabicPeriod"/>
            </a:pPr>
            <a:r>
              <a:rPr lang="es-MX" sz="1400" dirty="0">
                <a:latin typeface="Arial" panose="020B0604020202020204" pitchFamily="34" charset="0"/>
                <a:cs typeface="Arial" panose="020B0604020202020204" pitchFamily="34" charset="0"/>
              </a:rPr>
              <a:t>Número progresivo de cada instrumento.</a:t>
            </a:r>
          </a:p>
          <a:p>
            <a:pPr algn="just">
              <a:buFont typeface="+mj-lt"/>
              <a:buAutoNum type="arabicPeriod"/>
            </a:pPr>
            <a:r>
              <a:rPr lang="es-MX" sz="1400" dirty="0">
                <a:latin typeface="Arial" panose="020B0604020202020204" pitchFamily="34" charset="0"/>
                <a:cs typeface="Arial" panose="020B0604020202020204" pitchFamily="34" charset="0"/>
              </a:rPr>
              <a:t>Libro donde consta su extracto.</a:t>
            </a:r>
          </a:p>
          <a:p>
            <a:pPr algn="just">
              <a:buFont typeface="+mj-lt"/>
              <a:buAutoNum type="arabicPeriod"/>
            </a:pPr>
            <a:r>
              <a:rPr lang="es-MX" sz="1400" dirty="0">
                <a:latin typeface="Arial" panose="020B0604020202020204" pitchFamily="34" charset="0"/>
                <a:cs typeface="Arial" panose="020B0604020202020204" pitchFamily="34" charset="0"/>
              </a:rPr>
              <a:t>Fecha de asiento.</a:t>
            </a:r>
          </a:p>
          <a:p>
            <a:pPr algn="just">
              <a:buFont typeface="+mj-lt"/>
              <a:buAutoNum type="arabicPeriod"/>
            </a:pPr>
            <a:r>
              <a:rPr lang="es-MX" sz="1400" dirty="0">
                <a:latin typeface="Arial" panose="020B0604020202020204" pitchFamily="34" charset="0"/>
                <a:cs typeface="Arial" panose="020B0604020202020204" pitchFamily="34" charset="0"/>
              </a:rPr>
              <a:t>Nombre y apellidos de las personas físicas otorgantes, así como los nombres y apellidos o en su caso, denominaciones o razones sociales de sus representados.</a:t>
            </a:r>
          </a:p>
        </p:txBody>
      </p:sp>
      <p:sp>
        <p:nvSpPr>
          <p:cNvPr id="8" name="CuadroTexto 7">
            <a:extLst>
              <a:ext uri="{FF2B5EF4-FFF2-40B4-BE49-F238E27FC236}">
                <a16:creationId xmlns:a16="http://schemas.microsoft.com/office/drawing/2014/main" id="{4C88479B-2CC1-ACBA-2FE8-8275814D8CA5}"/>
              </a:ext>
            </a:extLst>
          </p:cNvPr>
          <p:cNvSpPr txBox="1"/>
          <p:nvPr/>
        </p:nvSpPr>
        <p:spPr>
          <a:xfrm>
            <a:off x="5052578" y="2425382"/>
            <a:ext cx="3695480" cy="1892826"/>
          </a:xfrm>
          <a:prstGeom prst="rect">
            <a:avLst/>
          </a:prstGeom>
          <a:noFill/>
        </p:spPr>
        <p:txBody>
          <a:bodyPr wrap="square">
            <a:spAutoFit/>
          </a:bodyPr>
          <a:lstStyle/>
          <a:p>
            <a:pPr algn="just"/>
            <a:r>
              <a:rPr lang="es-MX" sz="1300" dirty="0">
                <a:latin typeface="Arial" panose="020B0604020202020204" pitchFamily="34" charset="0"/>
                <a:cs typeface="Arial" panose="020B0604020202020204" pitchFamily="34" charset="0"/>
              </a:rPr>
              <a:t>5. Naturaleza del acto o hecho que contiene.</a:t>
            </a:r>
          </a:p>
          <a:p>
            <a:pPr algn="just"/>
            <a:r>
              <a:rPr lang="es-MX" sz="1300" dirty="0">
                <a:latin typeface="Arial" panose="020B0604020202020204" pitchFamily="34" charset="0"/>
                <a:cs typeface="Arial" panose="020B0604020202020204" pitchFamily="34" charset="0"/>
              </a:rPr>
              <a:t>6. Datos de los trámites administrativos que el notario juzgue conveniente asentar</a:t>
            </a:r>
          </a:p>
          <a:p>
            <a:pPr algn="just"/>
            <a:r>
              <a:rPr lang="es-MX" sz="1300" dirty="0">
                <a:latin typeface="Arial" panose="020B0604020202020204" pitchFamily="34" charset="0"/>
                <a:cs typeface="Arial" panose="020B0604020202020204" pitchFamily="34" charset="0"/>
              </a:rPr>
              <a:t>7. Datos que el Colegio de Notarios y la autoridad competente de la CDMX determine como necesarios para el constante mejoramiento y modernización de la función notarial mediante el sistema informático.</a:t>
            </a:r>
          </a:p>
        </p:txBody>
      </p:sp>
      <p:sp>
        <p:nvSpPr>
          <p:cNvPr id="5" name="CuadroTexto 4">
            <a:extLst>
              <a:ext uri="{FF2B5EF4-FFF2-40B4-BE49-F238E27FC236}">
                <a16:creationId xmlns:a16="http://schemas.microsoft.com/office/drawing/2014/main" id="{C2B01831-610B-4810-D3B6-C189234158E0}"/>
              </a:ext>
            </a:extLst>
          </p:cNvPr>
          <p:cNvSpPr txBox="1"/>
          <p:nvPr/>
        </p:nvSpPr>
        <p:spPr>
          <a:xfrm>
            <a:off x="306882" y="448266"/>
            <a:ext cx="6768752" cy="523220"/>
          </a:xfrm>
          <a:prstGeom prst="rect">
            <a:avLst/>
          </a:prstGeom>
          <a:noFill/>
        </p:spPr>
        <p:txBody>
          <a:bodyPr wrap="square" rtlCol="0">
            <a:spAutoFit/>
          </a:bodyPr>
          <a:lstStyle/>
          <a:p>
            <a:pPr algn="just"/>
            <a:r>
              <a:rPr lang="es-MX" sz="2800"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CREACIÓN DE NOTARIA DIGITAL</a:t>
            </a:r>
          </a:p>
        </p:txBody>
      </p:sp>
      <p:cxnSp>
        <p:nvCxnSpPr>
          <p:cNvPr id="9" name="Conector recto 8">
            <a:extLst>
              <a:ext uri="{FF2B5EF4-FFF2-40B4-BE49-F238E27FC236}">
                <a16:creationId xmlns:a16="http://schemas.microsoft.com/office/drawing/2014/main" id="{9DE763A8-3CE3-07F3-5DFF-8E1B18841A05}"/>
              </a:ext>
            </a:extLst>
          </p:cNvPr>
          <p:cNvCxnSpPr/>
          <p:nvPr/>
        </p:nvCxnSpPr>
        <p:spPr>
          <a:xfrm>
            <a:off x="4808917" y="2211710"/>
            <a:ext cx="0" cy="2931443"/>
          </a:xfrm>
          <a:prstGeom prst="line">
            <a:avLst/>
          </a:prstGeom>
        </p:spPr>
        <p:style>
          <a:lnRef idx="1">
            <a:schemeClr val="dk1"/>
          </a:lnRef>
          <a:fillRef idx="0">
            <a:schemeClr val="dk1"/>
          </a:fillRef>
          <a:effectRef idx="0">
            <a:schemeClr val="dk1"/>
          </a:effectRef>
          <a:fontRef idx="minor">
            <a:schemeClr val="tx1"/>
          </a:fontRef>
        </p:style>
      </p:cxnSp>
      <p:cxnSp>
        <p:nvCxnSpPr>
          <p:cNvPr id="11" name="Conector recto 10">
            <a:extLst>
              <a:ext uri="{FF2B5EF4-FFF2-40B4-BE49-F238E27FC236}">
                <a16:creationId xmlns:a16="http://schemas.microsoft.com/office/drawing/2014/main" id="{34DD8DB9-F110-F633-CDAC-BFE1CBAD8209}"/>
              </a:ext>
            </a:extLst>
          </p:cNvPr>
          <p:cNvCxnSpPr/>
          <p:nvPr/>
        </p:nvCxnSpPr>
        <p:spPr>
          <a:xfrm>
            <a:off x="0" y="2211710"/>
            <a:ext cx="9144000" cy="0"/>
          </a:xfrm>
          <a:prstGeom prst="line">
            <a:avLst/>
          </a:prstGeom>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353536069"/>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CUCSH\Downloads\Coffee Law. Conversatorio- 20 de febrero 2021(2).png">
            <a:extLst>
              <a:ext uri="{FF2B5EF4-FFF2-40B4-BE49-F238E27FC236}">
                <a16:creationId xmlns:a16="http://schemas.microsoft.com/office/drawing/2014/main" id="{13036927-0612-742D-8322-2094621199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153"/>
          </a:xfrm>
          <a:prstGeom prst="rect">
            <a:avLst/>
          </a:prstGeom>
          <a:noFill/>
          <a:extLst>
            <a:ext uri="{909E8E84-426E-40DD-AFC4-6F175D3DCCD1}">
              <a14:hiddenFill xmlns:a14="http://schemas.microsoft.com/office/drawing/2010/main">
                <a:solidFill>
                  <a:srgbClr val="FFFFFF"/>
                </a:solidFill>
              </a14:hiddenFill>
            </a:ext>
          </a:extLst>
        </p:spPr>
      </p:pic>
      <p:pic>
        <p:nvPicPr>
          <p:cNvPr id="5" name="Marcador de contenido 4">
            <a:extLst>
              <a:ext uri="{FF2B5EF4-FFF2-40B4-BE49-F238E27FC236}">
                <a16:creationId xmlns:a16="http://schemas.microsoft.com/office/drawing/2014/main" id="{ADA36818-1F5F-4716-9D6E-A3A31D22CE74}"/>
              </a:ext>
            </a:extLst>
          </p:cNvPr>
          <p:cNvPicPr>
            <a:picLocks noGrp="1" noChangeAspect="1"/>
          </p:cNvPicPr>
          <p:nvPr>
            <p:ph idx="1"/>
          </p:nvPr>
        </p:nvPicPr>
        <p:blipFill>
          <a:blip r:embed="rId3">
            <a:extLst>
              <a:ext uri="{BEBA8EAE-BF5A-486C-A8C5-ECC9F3942E4B}">
                <a14:imgProps xmlns:a14="http://schemas.microsoft.com/office/drawing/2010/main">
                  <a14:imgLayer r:embed="rId4">
                    <a14:imgEffect>
                      <a14:artisticWatercolorSponge/>
                    </a14:imgEffect>
                    <a14:imgEffect>
                      <a14:colorTemperature colorTemp="53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0" y="0"/>
            <a:ext cx="9144000" cy="5161280"/>
          </a:xfrm>
        </p:spPr>
      </p:pic>
      <p:sp>
        <p:nvSpPr>
          <p:cNvPr id="6" name="Rectángulo 5">
            <a:extLst>
              <a:ext uri="{FF2B5EF4-FFF2-40B4-BE49-F238E27FC236}">
                <a16:creationId xmlns:a16="http://schemas.microsoft.com/office/drawing/2014/main" id="{DABC3E1D-A156-A1B2-0977-E29FAE664E93}"/>
              </a:ext>
            </a:extLst>
          </p:cNvPr>
          <p:cNvSpPr/>
          <p:nvPr/>
        </p:nvSpPr>
        <p:spPr>
          <a:xfrm>
            <a:off x="1098588" y="2110085"/>
            <a:ext cx="6946838" cy="1446550"/>
          </a:xfrm>
          <a:prstGeom prst="rect">
            <a:avLst/>
          </a:prstGeom>
          <a:noFill/>
        </p:spPr>
        <p:txBody>
          <a:bodyPr wrap="none" lIns="91440" tIns="45720" rIns="91440" bIns="45720">
            <a:spAutoFit/>
          </a:bodyPr>
          <a:lstStyle/>
          <a:p>
            <a:pPr algn="ctr"/>
            <a:r>
              <a:rPr lang="es-MX" sz="4400" b="1" cap="none" spc="50" dirty="0">
                <a:ln w="9525" cmpd="sng">
                  <a:solidFill>
                    <a:sysClr val="windowText" lastClr="000000"/>
                  </a:solidFill>
                  <a:prstDash val="solid"/>
                </a:ln>
                <a:solidFill>
                  <a:srgbClr val="70AD47">
                    <a:tint val="1000"/>
                  </a:srgbClr>
                </a:solidFill>
                <a:effectLst>
                  <a:glow rad="38100">
                    <a:schemeClr val="accent1">
                      <a:alpha val="40000"/>
                    </a:schemeClr>
                  </a:glow>
                </a:effectLst>
                <a:latin typeface="Arial" panose="020B0604020202020204" pitchFamily="34" charset="0"/>
                <a:cs typeface="Arial" panose="020B0604020202020204" pitchFamily="34" charset="0"/>
              </a:rPr>
              <a:t>LA FUNCIÓN NOTARIAL </a:t>
            </a:r>
          </a:p>
          <a:p>
            <a:pPr algn="ctr"/>
            <a:r>
              <a:rPr lang="es-MX" sz="4400" b="1" cap="none" spc="50" dirty="0">
                <a:ln w="9525" cmpd="sng">
                  <a:solidFill>
                    <a:sysClr val="windowText" lastClr="000000"/>
                  </a:solidFill>
                  <a:prstDash val="solid"/>
                </a:ln>
                <a:solidFill>
                  <a:srgbClr val="70AD47">
                    <a:tint val="1000"/>
                  </a:srgbClr>
                </a:solidFill>
                <a:effectLst>
                  <a:glow rad="38100">
                    <a:schemeClr val="accent1">
                      <a:alpha val="40000"/>
                    </a:schemeClr>
                  </a:glow>
                </a:effectLst>
                <a:latin typeface="Arial" panose="020B0604020202020204" pitchFamily="34" charset="0"/>
                <a:cs typeface="Arial" panose="020B0604020202020204" pitchFamily="34" charset="0"/>
              </a:rPr>
              <a:t>EN EL METAVERSO</a:t>
            </a:r>
          </a:p>
        </p:txBody>
      </p:sp>
    </p:spTree>
    <p:extLst>
      <p:ext uri="{BB962C8B-B14F-4D97-AF65-F5344CB8AC3E}">
        <p14:creationId xmlns:p14="http://schemas.microsoft.com/office/powerpoint/2010/main" val="335810200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CUCSH\Downloads\Coffee Law. Conversatorio- 20 de febrero 2021(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153"/>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302412" y="1084851"/>
            <a:ext cx="2952328" cy="3545731"/>
          </a:xfrm>
        </p:spPr>
        <p:txBody>
          <a:bodyPr>
            <a:normAutofit fontScale="92500" lnSpcReduction="20000"/>
          </a:bodyPr>
          <a:lstStyle/>
          <a:p>
            <a:pPr marL="0" indent="0" algn="just">
              <a:buNone/>
            </a:pPr>
            <a:r>
              <a:rPr lang="es-MX" sz="2000" dirty="0">
                <a:solidFill>
                  <a:schemeClr val="accent6">
                    <a:lumMod val="50000"/>
                  </a:schemeClr>
                </a:solidFill>
                <a:effectLst>
                  <a:outerShdw blurRad="38100" dist="38100" dir="2700000" algn="tl">
                    <a:srgbClr val="000000">
                      <a:alpha val="43137"/>
                    </a:srgbClr>
                  </a:outerShdw>
                </a:effectLst>
                <a:latin typeface="Arial" pitchFamily="34" charset="0"/>
                <a:cs typeface="Arial" pitchFamily="34" charset="0"/>
              </a:rPr>
              <a:t>Es una infraestructura canalizada a través de una red inteligente que mediante sistemas de Inteligencia Artificial, </a:t>
            </a:r>
            <a:r>
              <a:rPr lang="es-MX" sz="2000" dirty="0" err="1">
                <a:solidFill>
                  <a:schemeClr val="accent6">
                    <a:lumMod val="50000"/>
                  </a:schemeClr>
                </a:solidFill>
                <a:effectLst>
                  <a:outerShdw blurRad="38100" dist="38100" dir="2700000" algn="tl">
                    <a:srgbClr val="000000">
                      <a:alpha val="43137"/>
                    </a:srgbClr>
                  </a:outerShdw>
                </a:effectLst>
                <a:latin typeface="Arial" pitchFamily="34" charset="0"/>
                <a:cs typeface="Arial" pitchFamily="34" charset="0"/>
              </a:rPr>
              <a:t>recapta</a:t>
            </a:r>
            <a:r>
              <a:rPr lang="es-MX" sz="2000" dirty="0">
                <a:solidFill>
                  <a:schemeClr val="accent6">
                    <a:lumMod val="50000"/>
                  </a:schemeClr>
                </a:solidFill>
                <a:effectLst>
                  <a:outerShdw blurRad="38100" dist="38100" dir="2700000" algn="tl">
                    <a:srgbClr val="000000">
                      <a:alpha val="43137"/>
                    </a:srgbClr>
                  </a:outerShdw>
                </a:effectLst>
                <a:latin typeface="Arial" pitchFamily="34" charset="0"/>
                <a:cs typeface="Arial" pitchFamily="34" charset="0"/>
              </a:rPr>
              <a:t> y genera datos a tiempo real de cada usuario conectado ofreciendo una recreación completa de la realidad natural mediando tecnología </a:t>
            </a:r>
            <a:r>
              <a:rPr lang="es-MX" sz="2000" dirty="0" err="1">
                <a:solidFill>
                  <a:schemeClr val="accent6">
                    <a:lumMod val="50000"/>
                  </a:schemeClr>
                </a:solidFill>
                <a:effectLst>
                  <a:outerShdw blurRad="38100" dist="38100" dir="2700000" algn="tl">
                    <a:srgbClr val="000000">
                      <a:alpha val="43137"/>
                    </a:srgbClr>
                  </a:outerShdw>
                </a:effectLst>
                <a:latin typeface="Arial" pitchFamily="34" charset="0"/>
                <a:cs typeface="Arial" pitchFamily="34" charset="0"/>
              </a:rPr>
              <a:t>háptica</a:t>
            </a:r>
            <a:r>
              <a:rPr lang="es-MX" sz="2000" dirty="0">
                <a:solidFill>
                  <a:schemeClr val="accent6">
                    <a:lumMod val="50000"/>
                  </a:schemeClr>
                </a:solidFill>
                <a:effectLst>
                  <a:outerShdw blurRad="38100" dist="38100" dir="2700000" algn="tl">
                    <a:srgbClr val="000000">
                      <a:alpha val="43137"/>
                    </a:srgbClr>
                  </a:outerShdw>
                </a:effectLst>
                <a:latin typeface="Arial" pitchFamily="34" charset="0"/>
                <a:cs typeface="Arial" pitchFamily="34" charset="0"/>
              </a:rPr>
              <a:t> sensorial y cognitiva</a:t>
            </a:r>
          </a:p>
        </p:txBody>
      </p:sp>
      <p:sp>
        <p:nvSpPr>
          <p:cNvPr id="5" name="4 CuadroTexto"/>
          <p:cNvSpPr txBox="1"/>
          <p:nvPr/>
        </p:nvSpPr>
        <p:spPr>
          <a:xfrm>
            <a:off x="323528" y="411510"/>
            <a:ext cx="2930418" cy="584775"/>
          </a:xfrm>
          <a:prstGeom prst="rect">
            <a:avLst/>
          </a:prstGeom>
          <a:noFill/>
        </p:spPr>
        <p:txBody>
          <a:bodyPr wrap="none" rtlCol="0">
            <a:spAutoFit/>
          </a:bodyPr>
          <a:lstStyle/>
          <a:p>
            <a:pPr algn="ctr"/>
            <a:r>
              <a:rPr lang="es-MX" sz="1600" b="1" dirty="0">
                <a:effectLst>
                  <a:outerShdw blurRad="38100" dist="38100" dir="2700000" algn="tl">
                    <a:srgbClr val="000000">
                      <a:alpha val="43137"/>
                    </a:srgbClr>
                  </a:outerShdw>
                </a:effectLst>
                <a:latin typeface="Arial" pitchFamily="34" charset="0"/>
                <a:cs typeface="Arial" pitchFamily="34" charset="0"/>
              </a:rPr>
              <a:t>CONCEPTUALIZACIÓN</a:t>
            </a:r>
          </a:p>
          <a:p>
            <a:pPr algn="ctr"/>
            <a:r>
              <a:rPr lang="es-MX" sz="1600" b="1" dirty="0">
                <a:effectLst>
                  <a:outerShdw blurRad="38100" dist="38100" dir="2700000" algn="tl">
                    <a:srgbClr val="000000">
                      <a:alpha val="43137"/>
                    </a:srgbClr>
                  </a:outerShdw>
                </a:effectLst>
                <a:latin typeface="Arial" pitchFamily="34" charset="0"/>
                <a:cs typeface="Arial" pitchFamily="34" charset="0"/>
              </a:rPr>
              <a:t>JURÍDICA DEL METAVERSO</a:t>
            </a:r>
          </a:p>
        </p:txBody>
      </p:sp>
      <p:sp>
        <p:nvSpPr>
          <p:cNvPr id="6" name="5 Rectángulo redondeado"/>
          <p:cNvSpPr/>
          <p:nvPr/>
        </p:nvSpPr>
        <p:spPr>
          <a:xfrm>
            <a:off x="3923928" y="1051687"/>
            <a:ext cx="2736304" cy="86772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MX" sz="2800" dirty="0">
                <a:latin typeface="Arial" pitchFamily="34" charset="0"/>
                <a:cs typeface="Arial" pitchFamily="34" charset="0"/>
              </a:rPr>
              <a:t>Sociedad Red</a:t>
            </a:r>
          </a:p>
        </p:txBody>
      </p:sp>
      <p:cxnSp>
        <p:nvCxnSpPr>
          <p:cNvPr id="8" name="7 Conector recto"/>
          <p:cNvCxnSpPr/>
          <p:nvPr/>
        </p:nvCxnSpPr>
        <p:spPr>
          <a:xfrm>
            <a:off x="3563888" y="0"/>
            <a:ext cx="0" cy="5143153"/>
          </a:xfrm>
          <a:prstGeom prst="line">
            <a:avLst/>
          </a:prstGeom>
        </p:spPr>
        <p:style>
          <a:lnRef idx="3">
            <a:schemeClr val="accent6"/>
          </a:lnRef>
          <a:fillRef idx="0">
            <a:schemeClr val="accent6"/>
          </a:fillRef>
          <a:effectRef idx="2">
            <a:schemeClr val="accent6"/>
          </a:effectRef>
          <a:fontRef idx="minor">
            <a:schemeClr val="tx1"/>
          </a:fontRef>
        </p:style>
      </p:cxnSp>
      <p:sp>
        <p:nvSpPr>
          <p:cNvPr id="10" name="9 Rectángulo redondeado"/>
          <p:cNvSpPr/>
          <p:nvPr/>
        </p:nvSpPr>
        <p:spPr>
          <a:xfrm>
            <a:off x="3923928" y="2668211"/>
            <a:ext cx="2736304" cy="86772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MX" sz="2400" dirty="0">
                <a:latin typeface="Arial" pitchFamily="34" charset="0"/>
                <a:cs typeface="Arial" pitchFamily="34" charset="0"/>
              </a:rPr>
              <a:t>Realidad Virtual</a:t>
            </a:r>
          </a:p>
        </p:txBody>
      </p:sp>
      <p:sp>
        <p:nvSpPr>
          <p:cNvPr id="11" name="10 Rectángulo"/>
          <p:cNvSpPr/>
          <p:nvPr/>
        </p:nvSpPr>
        <p:spPr>
          <a:xfrm>
            <a:off x="6876256" y="2679617"/>
            <a:ext cx="2088232" cy="954107"/>
          </a:xfrm>
          <a:prstGeom prst="rect">
            <a:avLst/>
          </a:prstGeom>
        </p:spPr>
        <p:txBody>
          <a:bodyPr wrap="square">
            <a:spAutoFit/>
          </a:bodyPr>
          <a:lstStyle/>
          <a:p>
            <a:pPr marL="285750" indent="-285750" algn="just">
              <a:buFont typeface="Arial" pitchFamily="34" charset="0"/>
              <a:buChar char="•"/>
            </a:pPr>
            <a:r>
              <a:rPr lang="es-MX" sz="1400" dirty="0">
                <a:effectLst>
                  <a:outerShdw blurRad="38100" dist="38100" dir="2700000" algn="tl">
                    <a:srgbClr val="000000">
                      <a:alpha val="43137"/>
                    </a:srgbClr>
                  </a:outerShdw>
                </a:effectLst>
                <a:latin typeface="Arial" pitchFamily="34" charset="0"/>
                <a:cs typeface="Arial" pitchFamily="34" charset="0"/>
              </a:rPr>
              <a:t>Inmersión.</a:t>
            </a:r>
          </a:p>
          <a:p>
            <a:pPr marL="285750" indent="-285750" algn="just">
              <a:buFont typeface="Arial" pitchFamily="34" charset="0"/>
              <a:buChar char="•"/>
            </a:pPr>
            <a:r>
              <a:rPr lang="es-MX" sz="1400" dirty="0">
                <a:effectLst>
                  <a:outerShdw blurRad="38100" dist="38100" dir="2700000" algn="tl">
                    <a:srgbClr val="000000">
                      <a:alpha val="43137"/>
                    </a:srgbClr>
                  </a:outerShdw>
                </a:effectLst>
                <a:latin typeface="Arial" pitchFamily="34" charset="0"/>
                <a:cs typeface="Arial" pitchFamily="34" charset="0"/>
              </a:rPr>
              <a:t>Interactividad.</a:t>
            </a:r>
          </a:p>
          <a:p>
            <a:pPr marL="285750" indent="-285750" algn="just">
              <a:buFont typeface="Arial" pitchFamily="34" charset="0"/>
              <a:buChar char="•"/>
            </a:pPr>
            <a:r>
              <a:rPr lang="es-MX" sz="1400" dirty="0">
                <a:effectLst>
                  <a:outerShdw blurRad="38100" dist="38100" dir="2700000" algn="tl">
                    <a:srgbClr val="000000">
                      <a:alpha val="43137"/>
                    </a:srgbClr>
                  </a:outerShdw>
                </a:effectLst>
                <a:latin typeface="Arial" pitchFamily="34" charset="0"/>
                <a:cs typeface="Arial" pitchFamily="34" charset="0"/>
              </a:rPr>
              <a:t>Información intensa (</a:t>
            </a:r>
            <a:r>
              <a:rPr lang="es-MX" sz="1400" dirty="0" err="1">
                <a:effectLst>
                  <a:outerShdw blurRad="38100" dist="38100" dir="2700000" algn="tl">
                    <a:srgbClr val="000000">
                      <a:alpha val="43137"/>
                    </a:srgbClr>
                  </a:outerShdw>
                </a:effectLst>
                <a:latin typeface="Arial" pitchFamily="34" charset="0"/>
                <a:cs typeface="Arial" pitchFamily="34" charset="0"/>
              </a:rPr>
              <a:t>Furth</a:t>
            </a:r>
            <a:r>
              <a:rPr lang="es-MX" sz="1400" dirty="0">
                <a:effectLst>
                  <a:outerShdw blurRad="38100" dist="38100" dir="2700000" algn="tl">
                    <a:srgbClr val="000000">
                      <a:alpha val="43137"/>
                    </a:srgbClr>
                  </a:outerShdw>
                </a:effectLst>
                <a:latin typeface="Arial" pitchFamily="34" charset="0"/>
                <a:cs typeface="Arial" pitchFamily="34" charset="0"/>
              </a:rPr>
              <a:t>, 2008).</a:t>
            </a:r>
          </a:p>
        </p:txBody>
      </p:sp>
      <p:sp>
        <p:nvSpPr>
          <p:cNvPr id="12" name="11 Rectángulo"/>
          <p:cNvSpPr/>
          <p:nvPr/>
        </p:nvSpPr>
        <p:spPr>
          <a:xfrm>
            <a:off x="276569" y="4618841"/>
            <a:ext cx="3024336" cy="461665"/>
          </a:xfrm>
          <a:prstGeom prst="rect">
            <a:avLst/>
          </a:prstGeom>
        </p:spPr>
        <p:txBody>
          <a:bodyPr wrap="square">
            <a:spAutoFit/>
          </a:bodyPr>
          <a:lstStyle/>
          <a:p>
            <a:pPr algn="just"/>
            <a:r>
              <a:rPr lang="es-MX" sz="800" b="1" dirty="0">
                <a:effectLst>
                  <a:outerShdw blurRad="38100" dist="38100" dir="2700000" algn="tl">
                    <a:srgbClr val="000000">
                      <a:alpha val="43137"/>
                    </a:srgbClr>
                  </a:outerShdw>
                </a:effectLst>
                <a:latin typeface="Arial" pitchFamily="34" charset="0"/>
                <a:cs typeface="Arial" pitchFamily="34" charset="0"/>
              </a:rPr>
              <a:t>NISA ÁVILA, JAVIER ANTONIO. El </a:t>
            </a:r>
            <a:r>
              <a:rPr lang="es-MX" sz="800" b="1" dirty="0" err="1">
                <a:effectLst>
                  <a:outerShdw blurRad="38100" dist="38100" dir="2700000" algn="tl">
                    <a:srgbClr val="000000">
                      <a:alpha val="43137"/>
                    </a:srgbClr>
                  </a:outerShdw>
                </a:effectLst>
                <a:latin typeface="Arial" pitchFamily="34" charset="0"/>
                <a:cs typeface="Arial" pitchFamily="34" charset="0"/>
              </a:rPr>
              <a:t>Metaverso</a:t>
            </a:r>
            <a:r>
              <a:rPr lang="es-MX" sz="800" b="1" dirty="0">
                <a:effectLst>
                  <a:outerShdw blurRad="38100" dist="38100" dir="2700000" algn="tl">
                    <a:srgbClr val="000000">
                      <a:alpha val="43137"/>
                    </a:srgbClr>
                  </a:outerShdw>
                </a:effectLst>
                <a:latin typeface="Arial" pitchFamily="34" charset="0"/>
                <a:cs typeface="Arial" pitchFamily="34" charset="0"/>
              </a:rPr>
              <a:t>: conceptualización jurídica, retos legales y deficiencias normativas.</a:t>
            </a:r>
          </a:p>
        </p:txBody>
      </p:sp>
    </p:spTree>
    <p:extLst>
      <p:ext uri="{BB962C8B-B14F-4D97-AF65-F5344CB8AC3E}">
        <p14:creationId xmlns:p14="http://schemas.microsoft.com/office/powerpoint/2010/main" val="3498979462"/>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CUCSH\Downloads\Coffee Law. Conversatorio- 20 de febrero 2021(2).png">
            <a:extLst>
              <a:ext uri="{FF2B5EF4-FFF2-40B4-BE49-F238E27FC236}">
                <a16:creationId xmlns:a16="http://schemas.microsoft.com/office/drawing/2014/main" id="{13036927-0612-742D-8322-2094621199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7"/>
            <a:ext cx="9144000" cy="51431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contenido 2">
            <a:extLst>
              <a:ext uri="{FF2B5EF4-FFF2-40B4-BE49-F238E27FC236}">
                <a16:creationId xmlns:a16="http://schemas.microsoft.com/office/drawing/2014/main" id="{E1F8822C-30A8-3885-F9A6-0A988D954C3F}"/>
              </a:ext>
            </a:extLst>
          </p:cNvPr>
          <p:cNvSpPr>
            <a:spLocks noGrp="1"/>
          </p:cNvSpPr>
          <p:nvPr>
            <p:ph idx="1"/>
          </p:nvPr>
        </p:nvSpPr>
        <p:spPr>
          <a:xfrm>
            <a:off x="395534" y="2211710"/>
            <a:ext cx="3240361" cy="2232248"/>
          </a:xfrm>
        </p:spPr>
        <p:txBody>
          <a:bodyPr>
            <a:normAutofit fontScale="47500" lnSpcReduction="20000"/>
          </a:bodyPr>
          <a:lstStyle/>
          <a:p>
            <a:pPr marL="0" indent="0" algn="just">
              <a:buNone/>
            </a:pPr>
            <a:r>
              <a:rPr lang="es-MX" sz="3400" b="0" i="0" dirty="0">
                <a:solidFill>
                  <a:schemeClr val="tx1"/>
                </a:solidFill>
                <a:effectLst/>
                <a:latin typeface="Arial" panose="020B0604020202020204" pitchFamily="34" charset="0"/>
                <a:cs typeface="Arial" panose="020B0604020202020204" pitchFamily="34" charset="0"/>
              </a:rPr>
              <a:t>Los notarios podrán establecer oficinas virtuales en el metaverso, donde los clientes pueden firmar digitalmente documentos notariales.</a:t>
            </a:r>
          </a:p>
          <a:p>
            <a:pPr marL="0" indent="0" algn="just">
              <a:buNone/>
            </a:pPr>
            <a:r>
              <a:rPr lang="es-MX" sz="3400" b="0" i="0" dirty="0">
                <a:solidFill>
                  <a:schemeClr val="tx1"/>
                </a:solidFill>
                <a:effectLst/>
                <a:latin typeface="Arial" panose="020B0604020202020204" pitchFamily="34" charset="0"/>
                <a:cs typeface="Arial" panose="020B0604020202020204" pitchFamily="34" charset="0"/>
              </a:rPr>
              <a:t>Los certificados digitales y sistemas de autenticación segura se usarían para verificar la identidad de las partes involucradas.</a:t>
            </a:r>
          </a:p>
          <a:p>
            <a:endParaRPr lang="es-MX" dirty="0"/>
          </a:p>
        </p:txBody>
      </p:sp>
      <p:sp>
        <p:nvSpPr>
          <p:cNvPr id="2" name="CuadroTexto 1">
            <a:extLst>
              <a:ext uri="{FF2B5EF4-FFF2-40B4-BE49-F238E27FC236}">
                <a16:creationId xmlns:a16="http://schemas.microsoft.com/office/drawing/2014/main" id="{46799342-8C5F-D367-6407-C6E5F2135B84}"/>
              </a:ext>
            </a:extLst>
          </p:cNvPr>
          <p:cNvSpPr txBox="1"/>
          <p:nvPr/>
        </p:nvSpPr>
        <p:spPr>
          <a:xfrm>
            <a:off x="395534" y="1347614"/>
            <a:ext cx="3070055" cy="646331"/>
          </a:xfrm>
          <a:prstGeom prst="rect">
            <a:avLst/>
          </a:prstGeom>
          <a:noFill/>
        </p:spPr>
        <p:txBody>
          <a:bodyPr wrap="square" rtlCol="0">
            <a:spAutoFit/>
          </a:bodyPr>
          <a:lstStyle/>
          <a:p>
            <a:pPr algn="ctr"/>
            <a:r>
              <a:rPr lang="es-MX"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Firma Digital en Metaverso</a:t>
            </a:r>
          </a:p>
        </p:txBody>
      </p:sp>
      <p:sp>
        <p:nvSpPr>
          <p:cNvPr id="6" name="CuadroTexto 5">
            <a:extLst>
              <a:ext uri="{FF2B5EF4-FFF2-40B4-BE49-F238E27FC236}">
                <a16:creationId xmlns:a16="http://schemas.microsoft.com/office/drawing/2014/main" id="{C32182F3-E564-C07B-F1E0-4386B7C0DF2B}"/>
              </a:ext>
            </a:extLst>
          </p:cNvPr>
          <p:cNvSpPr txBox="1"/>
          <p:nvPr/>
        </p:nvSpPr>
        <p:spPr>
          <a:xfrm>
            <a:off x="4004846" y="2139702"/>
            <a:ext cx="2736599" cy="1569660"/>
          </a:xfrm>
          <a:prstGeom prst="rect">
            <a:avLst/>
          </a:prstGeom>
          <a:noFill/>
        </p:spPr>
        <p:txBody>
          <a:bodyPr wrap="square">
            <a:spAutoFit/>
          </a:bodyPr>
          <a:lstStyle/>
          <a:p>
            <a:pPr algn="just"/>
            <a:r>
              <a:rPr lang="es-MX" sz="1600" b="0" i="0" dirty="0">
                <a:effectLst/>
                <a:latin typeface="Arial" panose="020B0604020202020204" pitchFamily="34" charset="0"/>
                <a:cs typeface="Arial" panose="020B0604020202020204" pitchFamily="34" charset="0"/>
              </a:rPr>
              <a:t>Los documentos notariales se almacenarían en registros digitales seguros basados en </a:t>
            </a:r>
            <a:r>
              <a:rPr lang="es-MX" sz="1600" b="0" i="0" dirty="0" err="1">
                <a:effectLst/>
                <a:latin typeface="Arial" panose="020B0604020202020204" pitchFamily="34" charset="0"/>
                <a:cs typeface="Arial" panose="020B0604020202020204" pitchFamily="34" charset="0"/>
              </a:rPr>
              <a:t>blockchain</a:t>
            </a:r>
            <a:r>
              <a:rPr lang="es-MX" sz="1600" b="0" i="0" dirty="0">
                <a:effectLst/>
                <a:latin typeface="Arial" panose="020B0604020202020204" pitchFamily="34" charset="0"/>
                <a:cs typeface="Arial" panose="020B0604020202020204" pitchFamily="34" charset="0"/>
              </a:rPr>
              <a:t> para garantizar la integridad y autenticidad de los mismos.</a:t>
            </a:r>
            <a:endParaRPr lang="es-MX" sz="1600" dirty="0">
              <a:latin typeface="Arial" panose="020B0604020202020204" pitchFamily="34" charset="0"/>
              <a:cs typeface="Arial" panose="020B0604020202020204" pitchFamily="34" charset="0"/>
            </a:endParaRPr>
          </a:p>
        </p:txBody>
      </p:sp>
      <p:sp>
        <p:nvSpPr>
          <p:cNvPr id="7" name="CuadroTexto 6">
            <a:extLst>
              <a:ext uri="{FF2B5EF4-FFF2-40B4-BE49-F238E27FC236}">
                <a16:creationId xmlns:a16="http://schemas.microsoft.com/office/drawing/2014/main" id="{C29AEE8E-D709-CCD4-B793-D576F5512DDF}"/>
              </a:ext>
            </a:extLst>
          </p:cNvPr>
          <p:cNvSpPr txBox="1"/>
          <p:nvPr/>
        </p:nvSpPr>
        <p:spPr>
          <a:xfrm>
            <a:off x="3716446" y="1347614"/>
            <a:ext cx="3070055" cy="646331"/>
          </a:xfrm>
          <a:prstGeom prst="rect">
            <a:avLst/>
          </a:prstGeom>
          <a:noFill/>
        </p:spPr>
        <p:txBody>
          <a:bodyPr wrap="square" rtlCol="0">
            <a:spAutoFit/>
          </a:bodyPr>
          <a:lstStyle/>
          <a:p>
            <a:pPr algn="ctr"/>
            <a:r>
              <a:rPr lang="es-MX"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Almacenamiento seguro </a:t>
            </a:r>
          </a:p>
          <a:p>
            <a:pPr algn="ctr"/>
            <a:r>
              <a:rPr lang="es-MX"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de documentos</a:t>
            </a:r>
          </a:p>
        </p:txBody>
      </p:sp>
      <p:cxnSp>
        <p:nvCxnSpPr>
          <p:cNvPr id="9" name="Conector recto 8">
            <a:extLst>
              <a:ext uri="{FF2B5EF4-FFF2-40B4-BE49-F238E27FC236}">
                <a16:creationId xmlns:a16="http://schemas.microsoft.com/office/drawing/2014/main" id="{F6994B32-3475-7DC9-12D6-0546DB6CE220}"/>
              </a:ext>
            </a:extLst>
          </p:cNvPr>
          <p:cNvCxnSpPr>
            <a:cxnSpLocks/>
          </p:cNvCxnSpPr>
          <p:nvPr/>
        </p:nvCxnSpPr>
        <p:spPr>
          <a:xfrm>
            <a:off x="0" y="843558"/>
            <a:ext cx="7308304" cy="0"/>
          </a:xfrm>
          <a:prstGeom prst="line">
            <a:avLst/>
          </a:prstGeom>
        </p:spPr>
        <p:style>
          <a:lnRef idx="2">
            <a:schemeClr val="accent3"/>
          </a:lnRef>
          <a:fillRef idx="0">
            <a:schemeClr val="accent3"/>
          </a:fillRef>
          <a:effectRef idx="1">
            <a:schemeClr val="accent3"/>
          </a:effectRef>
          <a:fontRef idx="minor">
            <a:schemeClr val="tx1"/>
          </a:fontRef>
        </p:style>
      </p:cxnSp>
      <p:cxnSp>
        <p:nvCxnSpPr>
          <p:cNvPr id="13" name="Conector recto 12">
            <a:extLst>
              <a:ext uri="{FF2B5EF4-FFF2-40B4-BE49-F238E27FC236}">
                <a16:creationId xmlns:a16="http://schemas.microsoft.com/office/drawing/2014/main" id="{B43E1D47-C41C-CC65-7B28-671D6225B9B0}"/>
              </a:ext>
            </a:extLst>
          </p:cNvPr>
          <p:cNvCxnSpPr>
            <a:cxnSpLocks/>
          </p:cNvCxnSpPr>
          <p:nvPr/>
        </p:nvCxnSpPr>
        <p:spPr>
          <a:xfrm>
            <a:off x="3779912" y="25735"/>
            <a:ext cx="0" cy="509203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81787834"/>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CUCSH\Downloads\Coffee Law. Conversatorio- 20 de febrero 2021(2).png">
            <a:extLst>
              <a:ext uri="{FF2B5EF4-FFF2-40B4-BE49-F238E27FC236}">
                <a16:creationId xmlns:a16="http://schemas.microsoft.com/office/drawing/2014/main" id="{13036927-0612-742D-8322-2094621199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1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contenido 2">
            <a:extLst>
              <a:ext uri="{FF2B5EF4-FFF2-40B4-BE49-F238E27FC236}">
                <a16:creationId xmlns:a16="http://schemas.microsoft.com/office/drawing/2014/main" id="{E1F8822C-30A8-3885-F9A6-0A988D954C3F}"/>
              </a:ext>
            </a:extLst>
          </p:cNvPr>
          <p:cNvSpPr>
            <a:spLocks noGrp="1"/>
          </p:cNvSpPr>
          <p:nvPr>
            <p:ph idx="1"/>
          </p:nvPr>
        </p:nvSpPr>
        <p:spPr>
          <a:xfrm>
            <a:off x="179512" y="2211710"/>
            <a:ext cx="3816424" cy="1385491"/>
          </a:xfrm>
        </p:spPr>
        <p:txBody>
          <a:bodyPr>
            <a:normAutofit fontScale="92500" lnSpcReduction="10000"/>
          </a:bodyPr>
          <a:lstStyle/>
          <a:p>
            <a:pPr algn="just"/>
            <a:r>
              <a:rPr lang="es-MX" sz="1800" b="0" i="0" dirty="0">
                <a:solidFill>
                  <a:schemeClr val="tx1"/>
                </a:solidFill>
                <a:effectLst/>
                <a:latin typeface="Arial" panose="020B0604020202020204" pitchFamily="34" charset="0"/>
                <a:cs typeface="Arial" panose="020B0604020202020204" pitchFamily="34" charset="0"/>
              </a:rPr>
              <a:t>Se implementarían soluciones de verificación de identidad digital avanzadas para garantizar la autenticidad de las partes involucradas.</a:t>
            </a:r>
            <a:endParaRPr lang="es-MX" sz="1800" dirty="0">
              <a:solidFill>
                <a:schemeClr val="tx1"/>
              </a:solidFill>
              <a:latin typeface="Arial" panose="020B0604020202020204" pitchFamily="34" charset="0"/>
              <a:cs typeface="Arial" panose="020B0604020202020204" pitchFamily="34" charset="0"/>
            </a:endParaRPr>
          </a:p>
        </p:txBody>
      </p:sp>
      <p:sp>
        <p:nvSpPr>
          <p:cNvPr id="2" name="CuadroTexto 1">
            <a:extLst>
              <a:ext uri="{FF2B5EF4-FFF2-40B4-BE49-F238E27FC236}">
                <a16:creationId xmlns:a16="http://schemas.microsoft.com/office/drawing/2014/main" id="{FC825584-5798-6D34-030F-DD16F047D8B0}"/>
              </a:ext>
            </a:extLst>
          </p:cNvPr>
          <p:cNvSpPr txBox="1"/>
          <p:nvPr/>
        </p:nvSpPr>
        <p:spPr>
          <a:xfrm>
            <a:off x="552696" y="1347614"/>
            <a:ext cx="3070055" cy="646331"/>
          </a:xfrm>
          <a:prstGeom prst="rect">
            <a:avLst/>
          </a:prstGeom>
          <a:noFill/>
        </p:spPr>
        <p:txBody>
          <a:bodyPr wrap="square" rtlCol="0">
            <a:spAutoFit/>
          </a:bodyPr>
          <a:lstStyle/>
          <a:p>
            <a:pPr algn="ctr"/>
            <a:r>
              <a:rPr lang="es-MX"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Verificación de la Identidad Digital</a:t>
            </a:r>
          </a:p>
        </p:txBody>
      </p:sp>
      <p:sp>
        <p:nvSpPr>
          <p:cNvPr id="6" name="CuadroTexto 5">
            <a:extLst>
              <a:ext uri="{FF2B5EF4-FFF2-40B4-BE49-F238E27FC236}">
                <a16:creationId xmlns:a16="http://schemas.microsoft.com/office/drawing/2014/main" id="{F06FB157-37CD-E46D-3DD1-E63B681A8299}"/>
              </a:ext>
            </a:extLst>
          </p:cNvPr>
          <p:cNvSpPr txBox="1"/>
          <p:nvPr/>
        </p:nvSpPr>
        <p:spPr>
          <a:xfrm>
            <a:off x="4175448" y="2283718"/>
            <a:ext cx="4572000" cy="830997"/>
          </a:xfrm>
          <a:prstGeom prst="rect">
            <a:avLst/>
          </a:prstGeom>
          <a:noFill/>
        </p:spPr>
        <p:txBody>
          <a:bodyPr wrap="square">
            <a:spAutoFit/>
          </a:bodyPr>
          <a:lstStyle/>
          <a:p>
            <a:pPr algn="just"/>
            <a:r>
              <a:rPr lang="es-MX" sz="1600" dirty="0">
                <a:latin typeface="Arial" panose="020B0604020202020204" pitchFamily="34" charset="0"/>
                <a:cs typeface="Arial" panose="020B0604020202020204" pitchFamily="34" charset="0"/>
              </a:rPr>
              <a:t>E</a:t>
            </a:r>
            <a:r>
              <a:rPr lang="es-MX" sz="1600" b="0" i="0" dirty="0">
                <a:effectLst/>
                <a:latin typeface="Arial" panose="020B0604020202020204" pitchFamily="34" charset="0"/>
                <a:cs typeface="Arial" panose="020B0604020202020204" pitchFamily="34" charset="0"/>
              </a:rPr>
              <a:t>stablecer mecanismos de resolución de disputas en línea utilizando el metaverso y tecnologías como </a:t>
            </a:r>
            <a:r>
              <a:rPr lang="es-MX" sz="1600" b="0" i="0" dirty="0" err="1">
                <a:effectLst/>
                <a:latin typeface="Arial" panose="020B0604020202020204" pitchFamily="34" charset="0"/>
                <a:cs typeface="Arial" panose="020B0604020202020204" pitchFamily="34" charset="0"/>
              </a:rPr>
              <a:t>blockchain</a:t>
            </a:r>
            <a:r>
              <a:rPr lang="es-MX" sz="1600" b="0" i="0" dirty="0">
                <a:effectLst/>
                <a:latin typeface="Arial" panose="020B0604020202020204" pitchFamily="34" charset="0"/>
                <a:cs typeface="Arial" panose="020B0604020202020204" pitchFamily="34" charset="0"/>
              </a:rPr>
              <a:t>.</a:t>
            </a:r>
            <a:endParaRPr lang="es-MX" sz="1600" dirty="0">
              <a:latin typeface="Arial" panose="020B0604020202020204" pitchFamily="34" charset="0"/>
              <a:cs typeface="Arial" panose="020B0604020202020204" pitchFamily="34" charset="0"/>
            </a:endParaRPr>
          </a:p>
        </p:txBody>
      </p:sp>
      <p:sp>
        <p:nvSpPr>
          <p:cNvPr id="7" name="CuadroTexto 6">
            <a:extLst>
              <a:ext uri="{FF2B5EF4-FFF2-40B4-BE49-F238E27FC236}">
                <a16:creationId xmlns:a16="http://schemas.microsoft.com/office/drawing/2014/main" id="{27F52443-1F9E-B34A-1D72-AD77CC45A918}"/>
              </a:ext>
            </a:extLst>
          </p:cNvPr>
          <p:cNvSpPr txBox="1"/>
          <p:nvPr/>
        </p:nvSpPr>
        <p:spPr>
          <a:xfrm>
            <a:off x="4716016" y="1347614"/>
            <a:ext cx="3070055" cy="646331"/>
          </a:xfrm>
          <a:prstGeom prst="rect">
            <a:avLst/>
          </a:prstGeom>
          <a:noFill/>
        </p:spPr>
        <p:txBody>
          <a:bodyPr wrap="square" rtlCol="0">
            <a:spAutoFit/>
          </a:bodyPr>
          <a:lstStyle/>
          <a:p>
            <a:pPr algn="ctr"/>
            <a:r>
              <a:rPr lang="es-MX"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Servicio de resolución de disputas en el Metaverso</a:t>
            </a:r>
          </a:p>
        </p:txBody>
      </p:sp>
      <p:cxnSp>
        <p:nvCxnSpPr>
          <p:cNvPr id="8" name="Conector recto 7">
            <a:extLst>
              <a:ext uri="{FF2B5EF4-FFF2-40B4-BE49-F238E27FC236}">
                <a16:creationId xmlns:a16="http://schemas.microsoft.com/office/drawing/2014/main" id="{BE87316E-9E10-FEA6-DCDB-1E464C5E70D7}"/>
              </a:ext>
            </a:extLst>
          </p:cNvPr>
          <p:cNvCxnSpPr>
            <a:cxnSpLocks/>
          </p:cNvCxnSpPr>
          <p:nvPr/>
        </p:nvCxnSpPr>
        <p:spPr>
          <a:xfrm>
            <a:off x="4067944" y="51123"/>
            <a:ext cx="0" cy="5092030"/>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Conector recto 8">
            <a:extLst>
              <a:ext uri="{FF2B5EF4-FFF2-40B4-BE49-F238E27FC236}">
                <a16:creationId xmlns:a16="http://schemas.microsoft.com/office/drawing/2014/main" id="{3530BD1C-E9C2-049A-300B-C8E1228FD611}"/>
              </a:ext>
            </a:extLst>
          </p:cNvPr>
          <p:cNvCxnSpPr>
            <a:cxnSpLocks/>
          </p:cNvCxnSpPr>
          <p:nvPr/>
        </p:nvCxnSpPr>
        <p:spPr>
          <a:xfrm>
            <a:off x="-31401" y="2067694"/>
            <a:ext cx="9175401" cy="0"/>
          </a:xfrm>
          <a:prstGeom prst="line">
            <a:avLst/>
          </a:prstGeom>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4104855417"/>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CUCSH\Downloads\Coffee Law. Conversatorio- 20 de febrero 2021(2).png">
            <a:extLst>
              <a:ext uri="{FF2B5EF4-FFF2-40B4-BE49-F238E27FC236}">
                <a16:creationId xmlns:a16="http://schemas.microsoft.com/office/drawing/2014/main" id="{13036927-0612-742D-8322-2094621199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5143153"/>
          </a:xfrm>
          <a:prstGeom prst="rect">
            <a:avLst/>
          </a:prstGeom>
          <a:noFill/>
          <a:extLst>
            <a:ext uri="{909E8E84-426E-40DD-AFC4-6F175D3DCCD1}">
              <a14:hiddenFill xmlns:a14="http://schemas.microsoft.com/office/drawing/2010/main">
                <a:solidFill>
                  <a:srgbClr val="FFFFFF"/>
                </a:solidFill>
              </a14:hiddenFill>
            </a:ext>
          </a:extLst>
        </p:spPr>
      </p:pic>
      <p:pic>
        <p:nvPicPr>
          <p:cNvPr id="2" name="Así se ve la primera audiencia judicial en el metaverso en Colombia">
            <a:hlinkClick r:id="" action="ppaction://media"/>
            <a:extLst>
              <a:ext uri="{FF2B5EF4-FFF2-40B4-BE49-F238E27FC236}">
                <a16:creationId xmlns:a16="http://schemas.microsoft.com/office/drawing/2014/main" id="{37FA8ECC-526D-C5E7-87B0-DF27BD286F4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51520" y="915566"/>
            <a:ext cx="7560840" cy="4176464"/>
          </a:xfrm>
        </p:spPr>
      </p:pic>
      <p:sp>
        <p:nvSpPr>
          <p:cNvPr id="5" name="1 Rectángulo">
            <a:extLst>
              <a:ext uri="{FF2B5EF4-FFF2-40B4-BE49-F238E27FC236}">
                <a16:creationId xmlns:a16="http://schemas.microsoft.com/office/drawing/2014/main" id="{836F9FAB-01B8-D24B-127D-DA85AF00B781}"/>
              </a:ext>
            </a:extLst>
          </p:cNvPr>
          <p:cNvSpPr/>
          <p:nvPr/>
        </p:nvSpPr>
        <p:spPr>
          <a:xfrm>
            <a:off x="611560" y="103840"/>
            <a:ext cx="5688632" cy="707886"/>
          </a:xfrm>
          <a:prstGeom prst="rect">
            <a:avLst/>
          </a:prstGeom>
        </p:spPr>
        <p:txBody>
          <a:bodyPr wrap="square">
            <a:spAutoFit/>
          </a:bodyPr>
          <a:lstStyle/>
          <a:p>
            <a:pPr algn="just"/>
            <a:r>
              <a:rPr lang="es-MX" sz="2000" b="1" dirty="0">
                <a:effectLst>
                  <a:outerShdw blurRad="38100" dist="38100" dir="2700000" algn="tl">
                    <a:srgbClr val="000000">
                      <a:alpha val="43137"/>
                    </a:srgbClr>
                  </a:outerShdw>
                </a:effectLst>
                <a:latin typeface="Arial" pitchFamily="34" charset="0"/>
                <a:cs typeface="Arial" pitchFamily="34" charset="0"/>
              </a:rPr>
              <a:t>Avance para la impartición de Justicia en el </a:t>
            </a:r>
            <a:r>
              <a:rPr lang="es-MX" sz="2000" b="1" dirty="0" err="1">
                <a:effectLst>
                  <a:outerShdw blurRad="38100" dist="38100" dir="2700000" algn="tl">
                    <a:srgbClr val="000000">
                      <a:alpha val="43137"/>
                    </a:srgbClr>
                  </a:outerShdw>
                </a:effectLst>
                <a:latin typeface="Arial" pitchFamily="34" charset="0"/>
                <a:cs typeface="Arial" pitchFamily="34" charset="0"/>
              </a:rPr>
              <a:t>Metaverso</a:t>
            </a:r>
            <a:r>
              <a:rPr lang="es-MX" sz="2000" b="1" dirty="0">
                <a:effectLst>
                  <a:outerShdw blurRad="38100" dist="38100" dir="2700000" algn="tl">
                    <a:srgbClr val="000000">
                      <a:alpha val="43137"/>
                    </a:srgbClr>
                  </a:outerShdw>
                </a:effectLst>
                <a:latin typeface="Arial" pitchFamily="34" charset="0"/>
                <a:cs typeface="Arial" pitchFamily="34" charset="0"/>
              </a:rPr>
              <a:t>. Caso de Audiencia en Colombia</a:t>
            </a:r>
            <a:endParaRPr lang="es-MX" sz="2000" dirty="0">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26325870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7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CUCSH\Downloads\Coffee Law. Conversatorio- 20 de febrero 2021(2).png">
            <a:extLst>
              <a:ext uri="{FF2B5EF4-FFF2-40B4-BE49-F238E27FC236}">
                <a16:creationId xmlns:a16="http://schemas.microsoft.com/office/drawing/2014/main" id="{13036927-0612-742D-8322-2094621199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153"/>
          </a:xfrm>
          <a:prstGeom prst="rect">
            <a:avLst/>
          </a:prstGeom>
          <a:noFill/>
          <a:extLst>
            <a:ext uri="{909E8E84-426E-40DD-AFC4-6F175D3DCCD1}">
              <a14:hiddenFill xmlns:a14="http://schemas.microsoft.com/office/drawing/2010/main">
                <a:solidFill>
                  <a:srgbClr val="FFFFFF"/>
                </a:solidFill>
              </a14:hiddenFill>
            </a:ext>
          </a:extLst>
        </p:spPr>
      </p:pic>
      <p:pic>
        <p:nvPicPr>
          <p:cNvPr id="5" name="Marcador de contenido 4">
            <a:extLst>
              <a:ext uri="{FF2B5EF4-FFF2-40B4-BE49-F238E27FC236}">
                <a16:creationId xmlns:a16="http://schemas.microsoft.com/office/drawing/2014/main" id="{0BC70960-EC8C-23DA-3E38-07BF01137B6B}"/>
              </a:ext>
            </a:extLst>
          </p:cNvPr>
          <p:cNvPicPr>
            <a:picLocks noGrp="1" noChangeAspect="1"/>
          </p:cNvPicPr>
          <p:nvPr>
            <p:ph idx="1"/>
          </p:nvPr>
        </p:nvPicPr>
        <p:blipFill>
          <a:blip r:embed="rId3">
            <a:extLst>
              <a:ext uri="{BEBA8EAE-BF5A-486C-A8C5-ECC9F3942E4B}">
                <a14:imgProps xmlns:a14="http://schemas.microsoft.com/office/drawing/2010/main">
                  <a14:imgLayer r:embed="rId4">
                    <a14:imgEffect>
                      <a14:artisticWatercolorSponge/>
                    </a14:imgEffect>
                    <a14:imgEffect>
                      <a14:sharpenSoften amount="25000"/>
                    </a14:imgEffect>
                  </a14:imgLayer>
                </a14:imgProps>
              </a:ext>
              <a:ext uri="{28A0092B-C50C-407E-A947-70E740481C1C}">
                <a14:useLocalDpi xmlns:a14="http://schemas.microsoft.com/office/drawing/2010/main" val="0"/>
              </a:ext>
            </a:extLst>
          </a:blip>
          <a:stretch>
            <a:fillRect/>
          </a:stretch>
        </p:blipFill>
        <p:spPr>
          <a:xfrm>
            <a:off x="0" y="0"/>
            <a:ext cx="9175948" cy="5143152"/>
          </a:xfrm>
        </p:spPr>
      </p:pic>
      <p:sp>
        <p:nvSpPr>
          <p:cNvPr id="6" name="Rectángulo 5">
            <a:extLst>
              <a:ext uri="{FF2B5EF4-FFF2-40B4-BE49-F238E27FC236}">
                <a16:creationId xmlns:a16="http://schemas.microsoft.com/office/drawing/2014/main" id="{88FD5052-23AB-477E-C711-51A702FB44E6}"/>
              </a:ext>
            </a:extLst>
          </p:cNvPr>
          <p:cNvSpPr/>
          <p:nvPr/>
        </p:nvSpPr>
        <p:spPr>
          <a:xfrm>
            <a:off x="1485614" y="2110085"/>
            <a:ext cx="6172779" cy="1446550"/>
          </a:xfrm>
          <a:prstGeom prst="rect">
            <a:avLst/>
          </a:prstGeom>
          <a:noFill/>
        </p:spPr>
        <p:txBody>
          <a:bodyPr wrap="none" lIns="91440" tIns="45720" rIns="91440" bIns="45720">
            <a:spAutoFit/>
          </a:bodyPr>
          <a:lstStyle/>
          <a:p>
            <a:pPr algn="ctr"/>
            <a:r>
              <a:rPr lang="es-MX" sz="4400" b="1" cap="none" spc="50" dirty="0">
                <a:ln w="9525" cmpd="sng">
                  <a:solidFill>
                    <a:sysClr val="windowText" lastClr="000000"/>
                  </a:solidFill>
                  <a:prstDash val="solid"/>
                </a:ln>
                <a:solidFill>
                  <a:srgbClr val="70AD47">
                    <a:tint val="1000"/>
                  </a:srgbClr>
                </a:solidFill>
                <a:effectLst>
                  <a:glow rad="38100">
                    <a:schemeClr val="accent1">
                      <a:alpha val="40000"/>
                    </a:schemeClr>
                  </a:glow>
                </a:effectLst>
                <a:latin typeface="Arial" panose="020B0604020202020204" pitchFamily="34" charset="0"/>
                <a:cs typeface="Arial" panose="020B0604020202020204" pitchFamily="34" charset="0"/>
              </a:rPr>
              <a:t>BLOCKCHAIN EN LA </a:t>
            </a:r>
          </a:p>
          <a:p>
            <a:pPr algn="ctr"/>
            <a:r>
              <a:rPr lang="es-MX" sz="4400" b="1" cap="none" spc="50" dirty="0">
                <a:ln w="9525" cmpd="sng">
                  <a:solidFill>
                    <a:sysClr val="windowText" lastClr="000000"/>
                  </a:solidFill>
                  <a:prstDash val="solid"/>
                </a:ln>
                <a:solidFill>
                  <a:srgbClr val="70AD47">
                    <a:tint val="1000"/>
                  </a:srgbClr>
                </a:solidFill>
                <a:effectLst>
                  <a:glow rad="38100">
                    <a:schemeClr val="accent1">
                      <a:alpha val="40000"/>
                    </a:schemeClr>
                  </a:glow>
                </a:effectLst>
                <a:latin typeface="Arial" panose="020B0604020202020204" pitchFamily="34" charset="0"/>
                <a:cs typeface="Arial" panose="020B0604020202020204" pitchFamily="34" charset="0"/>
              </a:rPr>
              <a:t>FUNCIÓN NOTARIAL</a:t>
            </a:r>
          </a:p>
        </p:txBody>
      </p:sp>
    </p:spTree>
    <p:extLst>
      <p:ext uri="{BB962C8B-B14F-4D97-AF65-F5344CB8AC3E}">
        <p14:creationId xmlns:p14="http://schemas.microsoft.com/office/powerpoint/2010/main" val="4202493069"/>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a:extLst>
              <a:ext uri="{FF2B5EF4-FFF2-40B4-BE49-F238E27FC236}">
                <a16:creationId xmlns:a16="http://schemas.microsoft.com/office/drawing/2014/main" id="{A92A0899-62DB-117E-AE9F-E74B8B16CD06}"/>
              </a:ext>
            </a:extLst>
          </p:cNvPr>
          <p:cNvPicPr>
            <a:picLocks noGrp="1" noChangeAspect="1"/>
          </p:cNvPicPr>
          <p:nvPr>
            <p:ph idx="1"/>
          </p:nvPr>
        </p:nvPicPr>
        <p:blipFill>
          <a:blip r:embed="rId2"/>
          <a:stretch>
            <a:fillRect/>
          </a:stretch>
        </p:blipFill>
        <p:spPr>
          <a:xfrm>
            <a:off x="0" y="-1"/>
            <a:ext cx="9144000" cy="5142779"/>
          </a:xfrm>
        </p:spPr>
      </p:pic>
    </p:spTree>
    <p:extLst>
      <p:ext uri="{BB962C8B-B14F-4D97-AF65-F5344CB8AC3E}">
        <p14:creationId xmlns:p14="http://schemas.microsoft.com/office/powerpoint/2010/main" val="4935149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CUCSH\Downloads\Coffee Law. Conversatorio- 20 de febrero 2021(2).png">
            <a:extLst>
              <a:ext uri="{FF2B5EF4-FFF2-40B4-BE49-F238E27FC236}">
                <a16:creationId xmlns:a16="http://schemas.microsoft.com/office/drawing/2014/main" id="{13036927-0612-742D-8322-2094621199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1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contenido 2">
            <a:extLst>
              <a:ext uri="{FF2B5EF4-FFF2-40B4-BE49-F238E27FC236}">
                <a16:creationId xmlns:a16="http://schemas.microsoft.com/office/drawing/2014/main" id="{E1F8822C-30A8-3885-F9A6-0A988D954C3F}"/>
              </a:ext>
            </a:extLst>
          </p:cNvPr>
          <p:cNvSpPr>
            <a:spLocks noGrp="1"/>
          </p:cNvSpPr>
          <p:nvPr>
            <p:ph idx="1"/>
          </p:nvPr>
        </p:nvSpPr>
        <p:spPr>
          <a:xfrm>
            <a:off x="3557774" y="1635646"/>
            <a:ext cx="5351693" cy="2718726"/>
          </a:xfrm>
        </p:spPr>
        <p:txBody>
          <a:bodyPr/>
          <a:lstStyle/>
          <a:p>
            <a:pPr algn="just"/>
            <a:r>
              <a:rPr lang="es-MX" sz="1800" b="1" i="0" u="none" strike="noStrike" baseline="0" dirty="0" err="1">
                <a:solidFill>
                  <a:srgbClr val="25231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Blockchain</a:t>
            </a:r>
            <a:r>
              <a:rPr lang="es-MX" sz="1800" b="1" i="0" u="none" strike="noStrike" baseline="0" dirty="0">
                <a:solidFill>
                  <a:srgbClr val="25231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con reglas en cumplimiento con normas y leyes mexicanas.</a:t>
            </a:r>
          </a:p>
          <a:p>
            <a:pPr algn="just"/>
            <a:r>
              <a:rPr lang="es-MX" sz="1800" b="0" i="0" u="none" strike="noStrike" baseline="0" dirty="0">
                <a:solidFill>
                  <a:srgbClr val="25231F"/>
                </a:solidFill>
                <a:latin typeface="Arial" panose="020B0604020202020204" pitchFamily="34" charset="0"/>
                <a:cs typeface="Arial" panose="020B0604020202020204" pitchFamily="34" charset="0"/>
              </a:rPr>
              <a:t>Una infraestructura robusta que es veloz (20,000 </a:t>
            </a:r>
            <a:r>
              <a:rPr lang="es-MX" sz="1800" b="0" i="0" u="none" strike="noStrike" baseline="0" dirty="0" err="1">
                <a:solidFill>
                  <a:srgbClr val="25231F"/>
                </a:solidFill>
                <a:latin typeface="Arial" panose="020B0604020202020204" pitchFamily="34" charset="0"/>
                <a:cs typeface="Arial" panose="020B0604020202020204" pitchFamily="34" charset="0"/>
              </a:rPr>
              <a:t>Tx´s</a:t>
            </a:r>
            <a:r>
              <a:rPr lang="es-MX" sz="1800" b="0" i="0" u="none" strike="noStrike" baseline="0" dirty="0">
                <a:solidFill>
                  <a:srgbClr val="25231F"/>
                </a:solidFill>
                <a:latin typeface="Arial" panose="020B0604020202020204" pitchFamily="34" charset="0"/>
                <a:cs typeface="Arial" panose="020B0604020202020204" pitchFamily="34" charset="0"/>
              </a:rPr>
              <a:t>/s) y que soporta archivos.</a:t>
            </a:r>
            <a:endParaRPr lang="es-MX" dirty="0">
              <a:latin typeface="Arial" panose="020B0604020202020204" pitchFamily="34" charset="0"/>
              <a:cs typeface="Arial" panose="020B0604020202020204" pitchFamily="34" charset="0"/>
            </a:endParaRPr>
          </a:p>
        </p:txBody>
      </p:sp>
      <p:sp>
        <p:nvSpPr>
          <p:cNvPr id="5" name="CuadroTexto 4">
            <a:extLst>
              <a:ext uri="{FF2B5EF4-FFF2-40B4-BE49-F238E27FC236}">
                <a16:creationId xmlns:a16="http://schemas.microsoft.com/office/drawing/2014/main" id="{F2038A6C-49FE-0366-AE2C-DCEA2BCA34F0}"/>
              </a:ext>
            </a:extLst>
          </p:cNvPr>
          <p:cNvSpPr txBox="1"/>
          <p:nvPr/>
        </p:nvSpPr>
        <p:spPr>
          <a:xfrm>
            <a:off x="251520" y="557473"/>
            <a:ext cx="7056784" cy="584775"/>
          </a:xfrm>
          <a:prstGeom prst="rect">
            <a:avLst/>
          </a:prstGeom>
          <a:noFill/>
        </p:spPr>
        <p:txBody>
          <a:bodyPr wrap="square">
            <a:spAutoFit/>
          </a:bodyPr>
          <a:lstStyle/>
          <a:p>
            <a:r>
              <a:rPr lang="es-MX" sz="3200" b="1" dirty="0">
                <a:solidFill>
                  <a:srgbClr val="25231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 Primer</a:t>
            </a:r>
            <a:r>
              <a:rPr lang="es-MX" sz="3200" b="1" i="0" u="none" strike="noStrike" baseline="0" dirty="0">
                <a:solidFill>
                  <a:srgbClr val="25231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s-MX" sz="3200" b="1" dirty="0">
                <a:solidFill>
                  <a:srgbClr val="25231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a:t>
            </a:r>
            <a:r>
              <a:rPr lang="es-MX" sz="3200" b="1" i="0" u="none" strike="noStrike" baseline="0" dirty="0">
                <a:solidFill>
                  <a:srgbClr val="25231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ed </a:t>
            </a:r>
            <a:r>
              <a:rPr lang="es-MX" sz="3200" b="1" dirty="0">
                <a:solidFill>
                  <a:srgbClr val="25231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a:t>
            </a:r>
            <a:r>
              <a:rPr lang="es-MX" sz="3200" b="1" i="0" u="none" strike="noStrike" baseline="0" dirty="0">
                <a:solidFill>
                  <a:srgbClr val="25231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acional </a:t>
            </a:r>
            <a:r>
              <a:rPr lang="es-MX" sz="3200" b="1" i="0" u="none" strike="noStrike" baseline="0" dirty="0" err="1">
                <a:solidFill>
                  <a:srgbClr val="25231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Blockchain</a:t>
            </a:r>
            <a:endParaRPr lang="es-MX"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2" name="Picture 10">
            <a:extLst>
              <a:ext uri="{FF2B5EF4-FFF2-40B4-BE49-F238E27FC236}">
                <a16:creationId xmlns:a16="http://schemas.microsoft.com/office/drawing/2014/main" id="{14AF8BDE-8AA2-C339-EA46-82DA784DCC82}"/>
              </a:ext>
            </a:extLst>
          </p:cNvPr>
          <p:cNvPicPr>
            <a:picLocks noChangeAspect="1" noChangeArrowheads="1"/>
          </p:cNvPicPr>
          <p:nvPr/>
        </p:nvPicPr>
        <p:blipFill rotWithShape="1">
          <a:blip r:embed="rId3">
            <a:alphaModFix amt="20000"/>
            <a:extLst>
              <a:ext uri="{28A0092B-C50C-407E-A947-70E740481C1C}">
                <a14:useLocalDpi xmlns:a14="http://schemas.microsoft.com/office/drawing/2010/main" val="0"/>
              </a:ext>
            </a:extLst>
          </a:blip>
          <a:srcRect l="29889" t="33515" r="55307" b="40188"/>
          <a:stretch/>
        </p:blipFill>
        <p:spPr bwMode="auto">
          <a:xfrm>
            <a:off x="251520" y="1533732"/>
            <a:ext cx="3054735" cy="30522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088604535"/>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CUCSH\Downloads\Coffee Law. Conversatorio- 20 de febrero 2021(2).png">
            <a:extLst>
              <a:ext uri="{FF2B5EF4-FFF2-40B4-BE49-F238E27FC236}">
                <a16:creationId xmlns:a16="http://schemas.microsoft.com/office/drawing/2014/main" id="{13036927-0612-742D-8322-2094621199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1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contenido 2">
            <a:extLst>
              <a:ext uri="{FF2B5EF4-FFF2-40B4-BE49-F238E27FC236}">
                <a16:creationId xmlns:a16="http://schemas.microsoft.com/office/drawing/2014/main" id="{E1F8822C-30A8-3885-F9A6-0A988D954C3F}"/>
              </a:ext>
            </a:extLst>
          </p:cNvPr>
          <p:cNvSpPr>
            <a:spLocks noGrp="1"/>
          </p:cNvSpPr>
          <p:nvPr>
            <p:ph idx="1"/>
          </p:nvPr>
        </p:nvSpPr>
        <p:spPr>
          <a:xfrm>
            <a:off x="107504" y="1893812"/>
            <a:ext cx="4176464" cy="2232248"/>
          </a:xfrm>
        </p:spPr>
        <p:txBody>
          <a:bodyPr>
            <a:normAutofit/>
          </a:bodyPr>
          <a:lstStyle/>
          <a:p>
            <a:pPr algn="just"/>
            <a:r>
              <a:rPr lang="es-MX" sz="1200" b="1" dirty="0">
                <a:solidFill>
                  <a:schemeClr val="tx1"/>
                </a:solidFill>
                <a:latin typeface="Arial" panose="020B0604020202020204" pitchFamily="34" charset="0"/>
                <a:cs typeface="Arial" panose="020B0604020202020204" pitchFamily="34" charset="0"/>
              </a:rPr>
              <a:t>El corpus Iuris Civilis es recopilación más importante  del Derecho Romano de la historia. </a:t>
            </a:r>
            <a:r>
              <a:rPr lang="es-MX" sz="1200" dirty="0">
                <a:solidFill>
                  <a:schemeClr val="tx1"/>
                </a:solidFill>
                <a:latin typeface="Arial" panose="020B0604020202020204" pitchFamily="34" charset="0"/>
                <a:cs typeface="Arial" panose="020B0604020202020204" pitchFamily="34" charset="0"/>
              </a:rPr>
              <a:t>Fue realizada entre 529 y 534 por orden del emperador bizantino Justiniano I y dirigida por el jurista Triboniano.</a:t>
            </a:r>
          </a:p>
          <a:p>
            <a:pPr algn="just"/>
            <a:r>
              <a:rPr lang="es-MX" sz="1200" dirty="0">
                <a:solidFill>
                  <a:schemeClr val="tx1"/>
                </a:solidFill>
                <a:latin typeface="Arial" panose="020B0604020202020204" pitchFamily="34" charset="0"/>
                <a:cs typeface="Arial" panose="020B0604020202020204" pitchFamily="34" charset="0"/>
              </a:rPr>
              <a:t>En el siglo VI de la era cristina por primera vez existe una regulación positiva del notariado, debido a Justiniano, donde existe un cuerpo normativo en sus novelas 44, 47 y 73. </a:t>
            </a:r>
            <a:r>
              <a:rPr lang="es-MX" sz="12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Regula la actividad del Tabelión. Reglamenta la utilización del protocolo. Regula el documento notarial.</a:t>
            </a:r>
          </a:p>
        </p:txBody>
      </p:sp>
      <p:sp>
        <p:nvSpPr>
          <p:cNvPr id="6" name="CuadroTexto 5">
            <a:extLst>
              <a:ext uri="{FF2B5EF4-FFF2-40B4-BE49-F238E27FC236}">
                <a16:creationId xmlns:a16="http://schemas.microsoft.com/office/drawing/2014/main" id="{A7D78D1B-870B-AE0F-CA85-E43370AB2A9A}"/>
              </a:ext>
            </a:extLst>
          </p:cNvPr>
          <p:cNvSpPr txBox="1"/>
          <p:nvPr/>
        </p:nvSpPr>
        <p:spPr>
          <a:xfrm>
            <a:off x="511712" y="1419622"/>
            <a:ext cx="3456384" cy="338554"/>
          </a:xfrm>
          <a:prstGeom prst="rect">
            <a:avLst/>
          </a:prstGeom>
          <a:noFill/>
        </p:spPr>
        <p:txBody>
          <a:bodyPr wrap="square">
            <a:spAutoFit/>
          </a:bodyPr>
          <a:lstStyle/>
          <a:p>
            <a:pPr algn="ctr"/>
            <a:r>
              <a:rPr lang="es-MX" sz="1600" b="1" dirty="0">
                <a:solidFill>
                  <a:schemeClr val="tx1"/>
                </a:solidFill>
                <a:latin typeface="Arial" panose="020B0604020202020204" pitchFamily="34" charset="0"/>
                <a:cs typeface="Arial" panose="020B0604020202020204" pitchFamily="34" charset="0"/>
              </a:rPr>
              <a:t>Corpus Iuris Civilis (Justiniano)</a:t>
            </a:r>
            <a:endParaRPr lang="es-MX" sz="1600" dirty="0"/>
          </a:p>
        </p:txBody>
      </p:sp>
      <p:sp>
        <p:nvSpPr>
          <p:cNvPr id="7" name="CuadroTexto 6">
            <a:extLst>
              <a:ext uri="{FF2B5EF4-FFF2-40B4-BE49-F238E27FC236}">
                <a16:creationId xmlns:a16="http://schemas.microsoft.com/office/drawing/2014/main" id="{B4B8F613-F4E4-C113-DF74-9BE56949FAC9}"/>
              </a:ext>
            </a:extLst>
          </p:cNvPr>
          <p:cNvSpPr txBox="1"/>
          <p:nvPr/>
        </p:nvSpPr>
        <p:spPr>
          <a:xfrm>
            <a:off x="4499992" y="1419622"/>
            <a:ext cx="3456384" cy="338554"/>
          </a:xfrm>
          <a:prstGeom prst="rect">
            <a:avLst/>
          </a:prstGeom>
          <a:noFill/>
        </p:spPr>
        <p:txBody>
          <a:bodyPr wrap="square">
            <a:spAutoFit/>
          </a:bodyPr>
          <a:lstStyle/>
          <a:p>
            <a:pPr algn="ctr"/>
            <a:r>
              <a:rPr lang="es-MX" sz="1600" b="1" dirty="0">
                <a:latin typeface="Arial" panose="020B0604020202020204" pitchFamily="34" charset="0"/>
                <a:cs typeface="Arial" panose="020B0604020202020204" pitchFamily="34" charset="0"/>
              </a:rPr>
              <a:t>Aztecas</a:t>
            </a:r>
            <a:endParaRPr lang="es-MX" sz="1600" dirty="0"/>
          </a:p>
        </p:txBody>
      </p:sp>
      <p:sp>
        <p:nvSpPr>
          <p:cNvPr id="8" name="Marcador de contenido 2">
            <a:extLst>
              <a:ext uri="{FF2B5EF4-FFF2-40B4-BE49-F238E27FC236}">
                <a16:creationId xmlns:a16="http://schemas.microsoft.com/office/drawing/2014/main" id="{5D91684E-E208-0268-C7E9-98716D16B812}"/>
              </a:ext>
            </a:extLst>
          </p:cNvPr>
          <p:cNvSpPr txBox="1">
            <a:spLocks/>
          </p:cNvSpPr>
          <p:nvPr/>
        </p:nvSpPr>
        <p:spPr>
          <a:xfrm>
            <a:off x="4391472" y="1758176"/>
            <a:ext cx="4176464" cy="2232248"/>
          </a:xfrm>
          <a:prstGeom prst="rect">
            <a:avLst/>
          </a:prstGeom>
        </p:spPr>
        <p:txBody>
          <a:bodyPr vert="horz" lIns="91440" tIns="45720" rIns="91440" bIns="45720" rtlCol="0" anchor="ctr" anchorCtr="0">
            <a:normAutofit/>
          </a:bodyPr>
          <a:lst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a:lstStyle>
          <a:p>
            <a:pPr algn="just"/>
            <a:r>
              <a:rPr lang="es-MX" sz="1200" dirty="0">
                <a:solidFill>
                  <a:schemeClr val="tx1"/>
                </a:solidFill>
                <a:latin typeface="Arial" panose="020B0604020202020204" pitchFamily="34" charset="0"/>
                <a:cs typeface="Arial" panose="020B0604020202020204" pitchFamily="34" charset="0"/>
              </a:rPr>
              <a:t>Eran uno de los pueblos más representativos de la época, estos estaban asentados en la gran Tenochtitlan en lo que ahora conocemos como la ciudad de México, en la gran Tenochtitlan no existía la figura del notario, no obstante, </a:t>
            </a:r>
            <a:r>
              <a:rPr lang="es-MX" sz="12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existía la figura de un funcionario denominado “Tlacuilo” </a:t>
            </a:r>
            <a:r>
              <a:rPr lang="es-MX" sz="1200" dirty="0">
                <a:solidFill>
                  <a:schemeClr val="tx1"/>
                </a:solidFill>
                <a:latin typeface="Arial" panose="020B0604020202020204" pitchFamily="34" charset="0"/>
                <a:cs typeface="Arial" panose="020B0604020202020204" pitchFamily="34" charset="0"/>
              </a:rPr>
              <a:t>quien era nombrado por el emperador y a quienes se les otorgaba la tarea de plasmar lo esencial de un hecho en artesanías, pinturas y en las paredes de los templos. </a:t>
            </a:r>
          </a:p>
        </p:txBody>
      </p:sp>
      <p:sp>
        <p:nvSpPr>
          <p:cNvPr id="5" name="CuadroTexto 4">
            <a:extLst>
              <a:ext uri="{FF2B5EF4-FFF2-40B4-BE49-F238E27FC236}">
                <a16:creationId xmlns:a16="http://schemas.microsoft.com/office/drawing/2014/main" id="{179699C7-7A53-F802-3EBC-82DD59441F0E}"/>
              </a:ext>
            </a:extLst>
          </p:cNvPr>
          <p:cNvSpPr txBox="1"/>
          <p:nvPr/>
        </p:nvSpPr>
        <p:spPr>
          <a:xfrm>
            <a:off x="395536" y="320234"/>
            <a:ext cx="6768752" cy="523220"/>
          </a:xfrm>
          <a:prstGeom prst="rect">
            <a:avLst/>
          </a:prstGeom>
          <a:noFill/>
        </p:spPr>
        <p:txBody>
          <a:bodyPr wrap="square" rtlCol="0">
            <a:spAutoFit/>
          </a:bodyPr>
          <a:lstStyle/>
          <a:p>
            <a:r>
              <a:rPr lang="es-MX" sz="2800"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HISTORIA DEL DERECHO NOTARIAL</a:t>
            </a:r>
          </a:p>
        </p:txBody>
      </p:sp>
    </p:spTree>
    <p:extLst>
      <p:ext uri="{BB962C8B-B14F-4D97-AF65-F5344CB8AC3E}">
        <p14:creationId xmlns:p14="http://schemas.microsoft.com/office/powerpoint/2010/main" val="26913462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CUCSH\Downloads\Coffee Law. Conversatorio- 20 de febrero 2021(2).png">
            <a:extLst>
              <a:ext uri="{FF2B5EF4-FFF2-40B4-BE49-F238E27FC236}">
                <a16:creationId xmlns:a16="http://schemas.microsoft.com/office/drawing/2014/main" id="{13036927-0612-742D-8322-2094621199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1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contenido 2">
            <a:extLst>
              <a:ext uri="{FF2B5EF4-FFF2-40B4-BE49-F238E27FC236}">
                <a16:creationId xmlns:a16="http://schemas.microsoft.com/office/drawing/2014/main" id="{E1F8822C-30A8-3885-F9A6-0A988D954C3F}"/>
              </a:ext>
            </a:extLst>
          </p:cNvPr>
          <p:cNvSpPr>
            <a:spLocks noGrp="1"/>
          </p:cNvSpPr>
          <p:nvPr>
            <p:ph idx="1"/>
          </p:nvPr>
        </p:nvSpPr>
        <p:spPr>
          <a:xfrm>
            <a:off x="1043608" y="925596"/>
            <a:ext cx="6120680" cy="1313483"/>
          </a:xfrm>
        </p:spPr>
        <p:txBody>
          <a:bodyPr>
            <a:normAutofit/>
          </a:bodyPr>
          <a:lstStyle/>
          <a:p>
            <a:pPr marL="0" indent="0" algn="just">
              <a:buNone/>
            </a:pPr>
            <a:r>
              <a:rPr lang="es-MX" sz="1800" b="0" i="0" u="none" strike="noStrike" baseline="0" dirty="0">
                <a:solidFill>
                  <a:srgbClr val="25231F"/>
                </a:solidFill>
                <a:latin typeface="Arial" panose="020B0604020202020204" pitchFamily="34" charset="0"/>
                <a:cs typeface="Arial" panose="020B0604020202020204" pitchFamily="34" charset="0"/>
              </a:rPr>
              <a:t>Cada notaria adquiere un nodo (físico), y entre diversos nodos distribuidos entre notarios de todo México se conforma una red </a:t>
            </a:r>
            <a:r>
              <a:rPr lang="es-MX" sz="1800" b="0" i="0" u="none" strike="noStrike" baseline="0" dirty="0" err="1">
                <a:solidFill>
                  <a:srgbClr val="25231F"/>
                </a:solidFill>
                <a:latin typeface="Arial" panose="020B0604020202020204" pitchFamily="34" charset="0"/>
                <a:cs typeface="Arial" panose="020B0604020202020204" pitchFamily="34" charset="0"/>
              </a:rPr>
              <a:t>blockchain</a:t>
            </a:r>
            <a:r>
              <a:rPr lang="es-MX" sz="1800" b="0" i="0" u="none" strike="noStrike" baseline="0" dirty="0">
                <a:solidFill>
                  <a:srgbClr val="25231F"/>
                </a:solidFill>
                <a:latin typeface="Arial" panose="020B0604020202020204" pitchFamily="34" charset="0"/>
                <a:cs typeface="Arial" panose="020B0604020202020204" pitchFamily="34" charset="0"/>
              </a:rPr>
              <a:t>.</a:t>
            </a:r>
          </a:p>
        </p:txBody>
      </p:sp>
      <p:sp>
        <p:nvSpPr>
          <p:cNvPr id="5" name="CuadroTexto 4">
            <a:extLst>
              <a:ext uri="{FF2B5EF4-FFF2-40B4-BE49-F238E27FC236}">
                <a16:creationId xmlns:a16="http://schemas.microsoft.com/office/drawing/2014/main" id="{B5C5DE3B-27B7-9E51-AD3E-E4502122283F}"/>
              </a:ext>
            </a:extLst>
          </p:cNvPr>
          <p:cNvSpPr txBox="1"/>
          <p:nvPr/>
        </p:nvSpPr>
        <p:spPr>
          <a:xfrm>
            <a:off x="539552" y="237110"/>
            <a:ext cx="4572000" cy="523220"/>
          </a:xfrm>
          <a:prstGeom prst="rect">
            <a:avLst/>
          </a:prstGeom>
          <a:noFill/>
        </p:spPr>
        <p:txBody>
          <a:bodyPr wrap="square">
            <a:spAutoFit/>
          </a:bodyPr>
          <a:lstStyle/>
          <a:p>
            <a:pPr marL="0" indent="0" algn="l">
              <a:buNone/>
            </a:pPr>
            <a:r>
              <a:rPr lang="es-MX" sz="2800" b="1" dirty="0">
                <a:solidFill>
                  <a:srgbClr val="25231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¿Cómo funciona</a:t>
            </a:r>
            <a:r>
              <a:rPr lang="es-MX" sz="2800" b="1" i="0" u="none" strike="noStrike" baseline="0" dirty="0">
                <a:solidFill>
                  <a:srgbClr val="25231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7" name="CuadroTexto 6">
            <a:extLst>
              <a:ext uri="{FF2B5EF4-FFF2-40B4-BE49-F238E27FC236}">
                <a16:creationId xmlns:a16="http://schemas.microsoft.com/office/drawing/2014/main" id="{F4C173BB-1CA3-B1AF-CBCE-0D1E5AD965BB}"/>
              </a:ext>
            </a:extLst>
          </p:cNvPr>
          <p:cNvSpPr txBox="1"/>
          <p:nvPr/>
        </p:nvSpPr>
        <p:spPr>
          <a:xfrm>
            <a:off x="1115616" y="3148566"/>
            <a:ext cx="7416824" cy="1200329"/>
          </a:xfrm>
          <a:prstGeom prst="rect">
            <a:avLst/>
          </a:prstGeom>
          <a:noFill/>
        </p:spPr>
        <p:txBody>
          <a:bodyPr wrap="square">
            <a:spAutoFit/>
          </a:bodyPr>
          <a:lstStyle/>
          <a:p>
            <a:pPr algn="just"/>
            <a:r>
              <a:rPr lang="es-MX" sz="1800" b="0" i="0" u="none" strike="noStrike" baseline="0" dirty="0">
                <a:solidFill>
                  <a:srgbClr val="25231F"/>
                </a:solidFill>
                <a:latin typeface="Arial" panose="020B0604020202020204" pitchFamily="34" charset="0"/>
                <a:cs typeface="Arial" panose="020B0604020202020204" pitchFamily="34" charset="0"/>
              </a:rPr>
              <a:t>Un nodo físico consiste de un servidor local, que está físicamente dentro de una notaría, conectado a la luz y el internet, protegido por un VPN o túnel privado que le permite conectarse con los otros nodos de la red (otras notarías) dentro de México.</a:t>
            </a:r>
            <a:endParaRPr lang="es-MX" dirty="0">
              <a:latin typeface="Arial" panose="020B0604020202020204" pitchFamily="34" charset="0"/>
              <a:cs typeface="Arial" panose="020B0604020202020204" pitchFamily="34" charset="0"/>
            </a:endParaRPr>
          </a:p>
        </p:txBody>
      </p:sp>
      <p:sp>
        <p:nvSpPr>
          <p:cNvPr id="9" name="CuadroTexto 8">
            <a:extLst>
              <a:ext uri="{FF2B5EF4-FFF2-40B4-BE49-F238E27FC236}">
                <a16:creationId xmlns:a16="http://schemas.microsoft.com/office/drawing/2014/main" id="{0522EE70-CD84-C6E6-2A27-054CE0E14577}"/>
              </a:ext>
            </a:extLst>
          </p:cNvPr>
          <p:cNvSpPr txBox="1"/>
          <p:nvPr/>
        </p:nvSpPr>
        <p:spPr>
          <a:xfrm>
            <a:off x="539552" y="2222325"/>
            <a:ext cx="4572000" cy="523220"/>
          </a:xfrm>
          <a:prstGeom prst="rect">
            <a:avLst/>
          </a:prstGeom>
          <a:noFill/>
        </p:spPr>
        <p:txBody>
          <a:bodyPr wrap="square">
            <a:spAutoFit/>
          </a:bodyPr>
          <a:lstStyle/>
          <a:p>
            <a:pPr marL="0" indent="0" algn="just">
              <a:buNone/>
            </a:pPr>
            <a:r>
              <a:rPr lang="es-MX" sz="2800" b="1" dirty="0">
                <a:solidFill>
                  <a:srgbClr val="25231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s-MX" sz="2800" b="1" i="0" u="none" strike="noStrike" baseline="0" dirty="0">
                <a:solidFill>
                  <a:srgbClr val="25231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Qué es un nodo físico?</a:t>
            </a:r>
          </a:p>
        </p:txBody>
      </p:sp>
      <p:cxnSp>
        <p:nvCxnSpPr>
          <p:cNvPr id="6" name="Conector recto 5">
            <a:extLst>
              <a:ext uri="{FF2B5EF4-FFF2-40B4-BE49-F238E27FC236}">
                <a16:creationId xmlns:a16="http://schemas.microsoft.com/office/drawing/2014/main" id="{64138B42-91BF-D9FE-2C44-A2A8FC142F84}"/>
              </a:ext>
            </a:extLst>
          </p:cNvPr>
          <p:cNvCxnSpPr/>
          <p:nvPr/>
        </p:nvCxnSpPr>
        <p:spPr>
          <a:xfrm>
            <a:off x="0" y="843558"/>
            <a:ext cx="4283968" cy="0"/>
          </a:xfrm>
          <a:prstGeom prst="line">
            <a:avLst/>
          </a:prstGeom>
        </p:spPr>
        <p:style>
          <a:lnRef idx="2">
            <a:schemeClr val="accent3"/>
          </a:lnRef>
          <a:fillRef idx="0">
            <a:schemeClr val="accent3"/>
          </a:fillRef>
          <a:effectRef idx="1">
            <a:schemeClr val="accent3"/>
          </a:effectRef>
          <a:fontRef idx="minor">
            <a:schemeClr val="tx1"/>
          </a:fontRef>
        </p:style>
      </p:cxnSp>
      <p:cxnSp>
        <p:nvCxnSpPr>
          <p:cNvPr id="8" name="Conector recto 7">
            <a:extLst>
              <a:ext uri="{FF2B5EF4-FFF2-40B4-BE49-F238E27FC236}">
                <a16:creationId xmlns:a16="http://schemas.microsoft.com/office/drawing/2014/main" id="{BC9BB5C4-3505-7637-A588-CC1FE12A3B6D}"/>
              </a:ext>
            </a:extLst>
          </p:cNvPr>
          <p:cNvCxnSpPr/>
          <p:nvPr/>
        </p:nvCxnSpPr>
        <p:spPr>
          <a:xfrm>
            <a:off x="0" y="2859782"/>
            <a:ext cx="4283968" cy="0"/>
          </a:xfrm>
          <a:prstGeom prst="line">
            <a:avLst/>
          </a:prstGeom>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30543069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a:extLst>
              <a:ext uri="{FF2B5EF4-FFF2-40B4-BE49-F238E27FC236}">
                <a16:creationId xmlns:a16="http://schemas.microsoft.com/office/drawing/2014/main" id="{5C33D128-0BE9-B0B7-AC23-1A90F2143604}"/>
              </a:ext>
            </a:extLst>
          </p:cNvPr>
          <p:cNvPicPr>
            <a:picLocks noGrp="1" noChangeAspect="1"/>
          </p:cNvPicPr>
          <p:nvPr>
            <p:ph idx="1"/>
          </p:nvPr>
        </p:nvPicPr>
        <p:blipFill>
          <a:blip r:embed="rId2"/>
          <a:stretch>
            <a:fillRect/>
          </a:stretch>
        </p:blipFill>
        <p:spPr>
          <a:xfrm>
            <a:off x="-1" y="0"/>
            <a:ext cx="9144001" cy="5143500"/>
          </a:xfrm>
        </p:spPr>
      </p:pic>
    </p:spTree>
    <p:extLst>
      <p:ext uri="{BB962C8B-B14F-4D97-AF65-F5344CB8AC3E}">
        <p14:creationId xmlns:p14="http://schemas.microsoft.com/office/powerpoint/2010/main" val="31151283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a:extLst>
              <a:ext uri="{FF2B5EF4-FFF2-40B4-BE49-F238E27FC236}">
                <a16:creationId xmlns:a16="http://schemas.microsoft.com/office/drawing/2014/main" id="{0C541EA1-1335-B58E-6A4B-4E8D7611EC93}"/>
              </a:ext>
            </a:extLst>
          </p:cNvPr>
          <p:cNvPicPr>
            <a:picLocks noGrp="1" noChangeAspect="1"/>
          </p:cNvPicPr>
          <p:nvPr>
            <p:ph idx="1"/>
          </p:nvPr>
        </p:nvPicPr>
        <p:blipFill>
          <a:blip r:embed="rId2"/>
          <a:stretch>
            <a:fillRect/>
          </a:stretch>
        </p:blipFill>
        <p:spPr>
          <a:xfrm>
            <a:off x="0" y="0"/>
            <a:ext cx="9144000" cy="5143500"/>
          </a:xfrm>
        </p:spPr>
      </p:pic>
    </p:spTree>
    <p:extLst>
      <p:ext uri="{BB962C8B-B14F-4D97-AF65-F5344CB8AC3E}">
        <p14:creationId xmlns:p14="http://schemas.microsoft.com/office/powerpoint/2010/main" val="347357442"/>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CUCSH\Downloads\Coffee Law. Conversatorio- 20 de febrero 2021(2).png">
            <a:extLst>
              <a:ext uri="{FF2B5EF4-FFF2-40B4-BE49-F238E27FC236}">
                <a16:creationId xmlns:a16="http://schemas.microsoft.com/office/drawing/2014/main" id="{13036927-0612-742D-8322-2094621199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1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contenido 2">
            <a:extLst>
              <a:ext uri="{FF2B5EF4-FFF2-40B4-BE49-F238E27FC236}">
                <a16:creationId xmlns:a16="http://schemas.microsoft.com/office/drawing/2014/main" id="{E1F8822C-30A8-3885-F9A6-0A988D954C3F}"/>
              </a:ext>
            </a:extLst>
          </p:cNvPr>
          <p:cNvSpPr>
            <a:spLocks noGrp="1"/>
          </p:cNvSpPr>
          <p:nvPr>
            <p:ph idx="1"/>
          </p:nvPr>
        </p:nvSpPr>
        <p:spPr>
          <a:xfrm>
            <a:off x="971600" y="1410186"/>
            <a:ext cx="5815608" cy="881435"/>
          </a:xfrm>
        </p:spPr>
        <p:txBody>
          <a:bodyPr>
            <a:normAutofit fontScale="92500"/>
          </a:bodyPr>
          <a:lstStyle/>
          <a:p>
            <a:pPr algn="l"/>
            <a:r>
              <a:rPr lang="es-MX" sz="1800" b="0" i="0" u="none" strike="noStrike" baseline="0" dirty="0">
                <a:solidFill>
                  <a:srgbClr val="25231F"/>
                </a:solidFill>
                <a:latin typeface="Arial" panose="020B0604020202020204" pitchFamily="34" charset="0"/>
                <a:cs typeface="Arial" panose="020B0604020202020204" pitchFamily="34" charset="0"/>
              </a:rPr>
              <a:t>Certificados de fecha cierta </a:t>
            </a:r>
            <a:r>
              <a:rPr lang="es-MX" sz="1800" b="0" i="0" u="none" strike="noStrike" baseline="0" dirty="0">
                <a:solidFill>
                  <a:srgbClr val="337EAA"/>
                </a:solidFill>
                <a:latin typeface="Arial" panose="020B0604020202020204" pitchFamily="34" charset="0"/>
                <a:cs typeface="Arial" panose="020B0604020202020204" pitchFamily="34" charset="0"/>
              </a:rPr>
              <a:t>(time </a:t>
            </a:r>
            <a:r>
              <a:rPr lang="es-MX" sz="1800" b="0" i="0" u="none" strike="noStrike" baseline="0" dirty="0" err="1">
                <a:solidFill>
                  <a:srgbClr val="337EAA"/>
                </a:solidFill>
                <a:latin typeface="Arial" panose="020B0604020202020204" pitchFamily="34" charset="0"/>
                <a:cs typeface="Arial" panose="020B0604020202020204" pitchFamily="34" charset="0"/>
              </a:rPr>
              <a:t>stamps</a:t>
            </a:r>
            <a:r>
              <a:rPr lang="es-MX" sz="1800" b="0" i="0" u="none" strike="noStrike" baseline="0" dirty="0">
                <a:solidFill>
                  <a:srgbClr val="337EAA"/>
                </a:solidFill>
                <a:latin typeface="Arial" panose="020B0604020202020204" pitchFamily="34" charset="0"/>
                <a:cs typeface="Arial" panose="020B0604020202020204" pitchFamily="34" charset="0"/>
              </a:rPr>
              <a:t> </a:t>
            </a:r>
            <a:r>
              <a:rPr lang="es-MX" sz="1800" b="0" i="0" u="none" strike="noStrike" baseline="0" dirty="0" err="1">
                <a:solidFill>
                  <a:srgbClr val="337EAA"/>
                </a:solidFill>
                <a:latin typeface="Arial" panose="020B0604020202020204" pitchFamily="34" charset="0"/>
                <a:cs typeface="Arial" panose="020B0604020202020204" pitchFamily="34" charset="0"/>
              </a:rPr>
              <a:t>certificates</a:t>
            </a:r>
            <a:r>
              <a:rPr lang="es-MX" sz="1800" b="0" i="0" u="none" strike="noStrike" baseline="0" dirty="0">
                <a:solidFill>
                  <a:srgbClr val="337EAA"/>
                </a:solidFill>
                <a:latin typeface="Arial" panose="020B0604020202020204" pitchFamily="34" charset="0"/>
                <a:cs typeface="Arial" panose="020B0604020202020204" pitchFamily="34" charset="0"/>
              </a:rPr>
              <a:t>)</a:t>
            </a:r>
          </a:p>
          <a:p>
            <a:pPr algn="l"/>
            <a:r>
              <a:rPr lang="pt-BR" sz="1800" b="0" i="0" u="none" strike="noStrike" baseline="0" dirty="0">
                <a:solidFill>
                  <a:srgbClr val="25231F"/>
                </a:solidFill>
                <a:latin typeface="Arial" panose="020B0604020202020204" pitchFamily="34" charset="0"/>
                <a:cs typeface="Arial" panose="020B0604020202020204" pitchFamily="34" charset="0"/>
              </a:rPr>
              <a:t>Certificados de procesos </a:t>
            </a:r>
            <a:r>
              <a:rPr lang="pt-BR" sz="1800" b="0" i="0" u="none" strike="noStrike" baseline="0" dirty="0">
                <a:solidFill>
                  <a:srgbClr val="337EAA"/>
                </a:solidFill>
                <a:latin typeface="Arial" panose="020B0604020202020204" pitchFamily="34" charset="0"/>
                <a:cs typeface="Arial" panose="020B0604020202020204" pitchFamily="34" charset="0"/>
              </a:rPr>
              <a:t>(Certificates of processes)</a:t>
            </a:r>
          </a:p>
        </p:txBody>
      </p:sp>
      <p:sp>
        <p:nvSpPr>
          <p:cNvPr id="5" name="CuadroTexto 4">
            <a:extLst>
              <a:ext uri="{FF2B5EF4-FFF2-40B4-BE49-F238E27FC236}">
                <a16:creationId xmlns:a16="http://schemas.microsoft.com/office/drawing/2014/main" id="{2B1EA4B1-BE18-6EC1-FB5F-77BC275AA6D6}"/>
              </a:ext>
            </a:extLst>
          </p:cNvPr>
          <p:cNvSpPr txBox="1"/>
          <p:nvPr/>
        </p:nvSpPr>
        <p:spPr>
          <a:xfrm>
            <a:off x="971600" y="2301057"/>
            <a:ext cx="7037512" cy="2031325"/>
          </a:xfrm>
          <a:prstGeom prst="rect">
            <a:avLst/>
          </a:prstGeom>
          <a:noFill/>
        </p:spPr>
        <p:txBody>
          <a:bodyPr wrap="square">
            <a:spAutoFit/>
          </a:bodyPr>
          <a:lstStyle/>
          <a:p>
            <a:pPr algn="l"/>
            <a:r>
              <a:rPr lang="es-MX" sz="1800" b="1" i="0" u="none" strike="noStrike" baseline="0" dirty="0">
                <a:solidFill>
                  <a:srgbClr val="25231F"/>
                </a:solidFill>
                <a:latin typeface="Arial" panose="020B0604020202020204" pitchFamily="34" charset="0"/>
                <a:cs typeface="Arial" panose="020B0604020202020204" pitchFamily="34" charset="0"/>
              </a:rPr>
              <a:t>Un proceso se divide en múltiples eventos:</a:t>
            </a:r>
          </a:p>
          <a:p>
            <a:pPr marL="285750" indent="-285750" algn="just">
              <a:buFont typeface="Arial" panose="020B0604020202020204" pitchFamily="34" charset="0"/>
              <a:buChar char="•"/>
            </a:pPr>
            <a:r>
              <a:rPr lang="es-MX" sz="1800" b="0" i="0" u="none" strike="noStrike" baseline="0" dirty="0">
                <a:solidFill>
                  <a:srgbClr val="25231F"/>
                </a:solidFill>
                <a:latin typeface="Arial" panose="020B0604020202020204" pitchFamily="34" charset="0"/>
                <a:cs typeface="Arial" panose="020B0604020202020204" pitchFamily="34" charset="0"/>
              </a:rPr>
              <a:t>Cada evento es certificado con su sello de tiempo y firma digital de quién emite un evento o de quién certifica que se emite el evento.</a:t>
            </a:r>
          </a:p>
          <a:p>
            <a:pPr marL="285750" indent="-285750" algn="just">
              <a:buFont typeface="Arial" panose="020B0604020202020204" pitchFamily="34" charset="0"/>
              <a:buChar char="•"/>
            </a:pPr>
            <a:r>
              <a:rPr lang="es-MX" sz="1800" b="0" i="0" u="none" strike="noStrike" baseline="0" dirty="0">
                <a:solidFill>
                  <a:srgbClr val="25231F"/>
                </a:solidFill>
                <a:latin typeface="Arial" panose="020B0604020202020204" pitchFamily="34" charset="0"/>
                <a:cs typeface="Arial" panose="020B0604020202020204" pitchFamily="34" charset="0"/>
              </a:rPr>
              <a:t>Al final todos los eventos son encriptados y generan un certificado único que engloba a todos los eventos dentro de un determinado proceso.</a:t>
            </a:r>
            <a:endParaRPr lang="es-MX" dirty="0">
              <a:latin typeface="Arial" panose="020B0604020202020204" pitchFamily="34" charset="0"/>
              <a:cs typeface="Arial" panose="020B0604020202020204" pitchFamily="34" charset="0"/>
            </a:endParaRPr>
          </a:p>
        </p:txBody>
      </p:sp>
      <p:sp>
        <p:nvSpPr>
          <p:cNvPr id="7" name="CuadroTexto 6">
            <a:extLst>
              <a:ext uri="{FF2B5EF4-FFF2-40B4-BE49-F238E27FC236}">
                <a16:creationId xmlns:a16="http://schemas.microsoft.com/office/drawing/2014/main" id="{B1357E03-25ED-A454-0925-5ADE4FB1AE0B}"/>
              </a:ext>
            </a:extLst>
          </p:cNvPr>
          <p:cNvSpPr txBox="1"/>
          <p:nvPr/>
        </p:nvSpPr>
        <p:spPr>
          <a:xfrm>
            <a:off x="395536" y="349453"/>
            <a:ext cx="6696744" cy="1015663"/>
          </a:xfrm>
          <a:prstGeom prst="rect">
            <a:avLst/>
          </a:prstGeom>
          <a:noFill/>
        </p:spPr>
        <p:txBody>
          <a:bodyPr wrap="square">
            <a:spAutoFit/>
          </a:bodyPr>
          <a:lstStyle/>
          <a:p>
            <a:pPr algn="just"/>
            <a:r>
              <a:rPr lang="es-MX" sz="2000" b="0" i="0" u="none" strike="noStrike" baseline="0" dirty="0">
                <a:solidFill>
                  <a:srgbClr val="25231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Está red notarial de </a:t>
            </a:r>
            <a:r>
              <a:rPr lang="es-MX" sz="2000" b="0" i="0" u="none" strike="noStrike" baseline="0" dirty="0" err="1">
                <a:solidFill>
                  <a:srgbClr val="25231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blockchain</a:t>
            </a:r>
            <a:r>
              <a:rPr lang="es-MX" sz="2000" b="0" i="0" u="none" strike="noStrike" baseline="0" dirty="0">
                <a:solidFill>
                  <a:srgbClr val="25231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permitirá a todos los notarios del país (que se suscriban) emitir certificados digitales para todo tipo de eventos.</a:t>
            </a:r>
          </a:p>
        </p:txBody>
      </p:sp>
    </p:spTree>
    <p:extLst>
      <p:ext uri="{BB962C8B-B14F-4D97-AF65-F5344CB8AC3E}">
        <p14:creationId xmlns:p14="http://schemas.microsoft.com/office/powerpoint/2010/main" val="2323729259"/>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CUCSH\Downloads\Coffee Law. Conversatorio- 20 de febrero 2021(2).png">
            <a:extLst>
              <a:ext uri="{FF2B5EF4-FFF2-40B4-BE49-F238E27FC236}">
                <a16:creationId xmlns:a16="http://schemas.microsoft.com/office/drawing/2014/main" id="{13036927-0612-742D-8322-2094621199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1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contenido 2">
            <a:extLst>
              <a:ext uri="{FF2B5EF4-FFF2-40B4-BE49-F238E27FC236}">
                <a16:creationId xmlns:a16="http://schemas.microsoft.com/office/drawing/2014/main" id="{E1F8822C-30A8-3885-F9A6-0A988D954C3F}"/>
              </a:ext>
            </a:extLst>
          </p:cNvPr>
          <p:cNvSpPr>
            <a:spLocks noGrp="1"/>
          </p:cNvSpPr>
          <p:nvPr>
            <p:ph idx="1"/>
          </p:nvPr>
        </p:nvSpPr>
        <p:spPr>
          <a:xfrm>
            <a:off x="683568" y="1635646"/>
            <a:ext cx="7416822" cy="2393255"/>
          </a:xfrm>
        </p:spPr>
        <p:txBody>
          <a:bodyPr>
            <a:normAutofit fontScale="92500"/>
          </a:bodyPr>
          <a:lstStyle/>
          <a:p>
            <a:pPr marL="0" indent="0" algn="just">
              <a:buNone/>
            </a:pPr>
            <a:endParaRPr lang="es-MX" sz="2800" b="1" i="0" u="none" strike="noStrike" baseline="0" dirty="0">
              <a:solidFill>
                <a:srgbClr val="25231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just"/>
            <a:r>
              <a:rPr lang="es-MX" sz="1800" b="0" i="0" u="none" strike="noStrike" baseline="0" dirty="0">
                <a:solidFill>
                  <a:srgbClr val="25231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Firma Electrónica Avanzada </a:t>
            </a:r>
            <a:r>
              <a:rPr lang="es-MX" sz="1800" b="0" i="0" u="none" strike="noStrike" baseline="0" dirty="0">
                <a:solidFill>
                  <a:srgbClr val="337EAA"/>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(digital </a:t>
            </a:r>
            <a:r>
              <a:rPr lang="es-MX" sz="1800" b="0" i="0" u="none" strike="noStrike" baseline="0" dirty="0" err="1">
                <a:solidFill>
                  <a:srgbClr val="337EAA"/>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signature</a:t>
            </a:r>
            <a:r>
              <a:rPr lang="es-MX" sz="1800" b="0" i="0" u="none" strike="noStrike" baseline="0" dirty="0">
                <a:solidFill>
                  <a:srgbClr val="337EAA"/>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a:p>
            <a:pPr marL="0" indent="0" algn="just">
              <a:buNone/>
            </a:pPr>
            <a:endParaRPr lang="es-MX" sz="1400" dirty="0">
              <a:solidFill>
                <a:srgbClr val="337EAA"/>
              </a:solidFill>
              <a:latin typeface="Arial" panose="020B0604020202020204" pitchFamily="34" charset="0"/>
              <a:cs typeface="Arial" panose="020B0604020202020204" pitchFamily="34" charset="0"/>
            </a:endParaRPr>
          </a:p>
          <a:p>
            <a:pPr marL="0" indent="0" algn="just">
              <a:buNone/>
            </a:pPr>
            <a:r>
              <a:rPr lang="es-MX" sz="2000" b="0" i="0" u="none" strike="noStrike" baseline="0" dirty="0">
                <a:solidFill>
                  <a:srgbClr val="25231F"/>
                </a:solidFill>
                <a:latin typeface="Arial" panose="020B0604020202020204" pitchFamily="34" charset="0"/>
                <a:cs typeface="Arial" panose="020B0604020202020204" pitchFamily="34" charset="0"/>
              </a:rPr>
              <a:t>La misma infraestructura cuenta con un protocolo de firma electrónica avanzada propietaria que cumple la </a:t>
            </a:r>
            <a:r>
              <a:rPr lang="es-MX" sz="2000" dirty="0">
                <a:solidFill>
                  <a:srgbClr val="25231F"/>
                </a:solidFill>
                <a:latin typeface="Arial" panose="020B0604020202020204" pitchFamily="34" charset="0"/>
                <a:cs typeface="Arial" panose="020B0604020202020204" pitchFamily="34" charset="0"/>
              </a:rPr>
              <a:t>NOM </a:t>
            </a:r>
            <a:r>
              <a:rPr lang="es-MX" sz="2000" b="0" i="0" u="none" strike="noStrike" baseline="0" dirty="0">
                <a:solidFill>
                  <a:srgbClr val="25231F"/>
                </a:solidFill>
                <a:latin typeface="Arial" panose="020B0604020202020204" pitchFamily="34" charset="0"/>
                <a:cs typeface="Arial" panose="020B0604020202020204" pitchFamily="34" charset="0"/>
              </a:rPr>
              <a:t>151 así cómo estándares internacionales de firma electrónica avanzada, y también los estándares de protección de datos europeos GDPR.</a:t>
            </a:r>
          </a:p>
          <a:p>
            <a:pPr algn="just"/>
            <a:endParaRPr lang="es-MX" sz="1400" b="0" i="0" u="none" strike="noStrike" baseline="0" dirty="0">
              <a:solidFill>
                <a:srgbClr val="25231F"/>
              </a:solidFill>
              <a:latin typeface="Arial" panose="020B0604020202020204" pitchFamily="34" charset="0"/>
              <a:cs typeface="Arial" panose="020B0604020202020204" pitchFamily="34" charset="0"/>
            </a:endParaRPr>
          </a:p>
        </p:txBody>
      </p:sp>
      <p:cxnSp>
        <p:nvCxnSpPr>
          <p:cNvPr id="2" name="Conector recto 1">
            <a:extLst>
              <a:ext uri="{FF2B5EF4-FFF2-40B4-BE49-F238E27FC236}">
                <a16:creationId xmlns:a16="http://schemas.microsoft.com/office/drawing/2014/main" id="{A38BF1C5-8914-1E7F-1B68-85E5849D3375}"/>
              </a:ext>
            </a:extLst>
          </p:cNvPr>
          <p:cNvCxnSpPr/>
          <p:nvPr/>
        </p:nvCxnSpPr>
        <p:spPr>
          <a:xfrm>
            <a:off x="395536" y="267494"/>
            <a:ext cx="0" cy="4876006"/>
          </a:xfrm>
          <a:prstGeom prst="line">
            <a:avLst/>
          </a:prstGeom>
        </p:spPr>
        <p:style>
          <a:lnRef idx="2">
            <a:schemeClr val="accent1"/>
          </a:lnRef>
          <a:fillRef idx="0">
            <a:schemeClr val="accent1"/>
          </a:fillRef>
          <a:effectRef idx="1">
            <a:schemeClr val="accent1"/>
          </a:effectRef>
          <a:fontRef idx="minor">
            <a:schemeClr val="tx1"/>
          </a:fontRef>
        </p:style>
      </p:cxnSp>
      <p:sp>
        <p:nvSpPr>
          <p:cNvPr id="6" name="CuadroTexto 5">
            <a:extLst>
              <a:ext uri="{FF2B5EF4-FFF2-40B4-BE49-F238E27FC236}">
                <a16:creationId xmlns:a16="http://schemas.microsoft.com/office/drawing/2014/main" id="{79EF12B6-7583-ACAE-06B6-DE9A0C78E977}"/>
              </a:ext>
            </a:extLst>
          </p:cNvPr>
          <p:cNvSpPr txBox="1"/>
          <p:nvPr/>
        </p:nvSpPr>
        <p:spPr>
          <a:xfrm>
            <a:off x="611560" y="771550"/>
            <a:ext cx="4572000" cy="584775"/>
          </a:xfrm>
          <a:prstGeom prst="rect">
            <a:avLst/>
          </a:prstGeom>
          <a:noFill/>
        </p:spPr>
        <p:txBody>
          <a:bodyPr wrap="square">
            <a:spAutoFit/>
          </a:bodyPr>
          <a:lstStyle/>
          <a:p>
            <a:pPr marL="0" indent="0" algn="just">
              <a:buNone/>
            </a:pPr>
            <a:r>
              <a:rPr lang="es-MX" sz="3200" b="1" dirty="0">
                <a:solidFill>
                  <a:srgbClr val="25231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TÓPICOS SELECTOS </a:t>
            </a:r>
          </a:p>
        </p:txBody>
      </p:sp>
      <p:cxnSp>
        <p:nvCxnSpPr>
          <p:cNvPr id="8" name="Conector recto 7">
            <a:extLst>
              <a:ext uri="{FF2B5EF4-FFF2-40B4-BE49-F238E27FC236}">
                <a16:creationId xmlns:a16="http://schemas.microsoft.com/office/drawing/2014/main" id="{361B8C86-F2E5-51A2-0D4D-437F7F60143E}"/>
              </a:ext>
            </a:extLst>
          </p:cNvPr>
          <p:cNvCxnSpPr/>
          <p:nvPr/>
        </p:nvCxnSpPr>
        <p:spPr>
          <a:xfrm>
            <a:off x="395536" y="1563638"/>
            <a:ext cx="5616624" cy="0"/>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763814761"/>
      </p:ext>
    </p:extLst>
  </p:cSld>
  <p:clrMapOvr>
    <a:masterClrMapping/>
  </p:clrMapOvr>
  <p:transition spd="slow">
    <p:wip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CUCSH\Downloads\Coffee Law. Conversatorio- 20 de febrero 2021(2).png">
            <a:extLst>
              <a:ext uri="{FF2B5EF4-FFF2-40B4-BE49-F238E27FC236}">
                <a16:creationId xmlns:a16="http://schemas.microsoft.com/office/drawing/2014/main" id="{13036927-0612-742D-8322-2094621199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1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contenido 2">
            <a:extLst>
              <a:ext uri="{FF2B5EF4-FFF2-40B4-BE49-F238E27FC236}">
                <a16:creationId xmlns:a16="http://schemas.microsoft.com/office/drawing/2014/main" id="{E1F8822C-30A8-3885-F9A6-0A988D954C3F}"/>
              </a:ext>
            </a:extLst>
          </p:cNvPr>
          <p:cNvSpPr>
            <a:spLocks noGrp="1"/>
          </p:cNvSpPr>
          <p:nvPr>
            <p:ph idx="1"/>
          </p:nvPr>
        </p:nvSpPr>
        <p:spPr>
          <a:xfrm>
            <a:off x="611560" y="1258093"/>
            <a:ext cx="6932239" cy="1313483"/>
          </a:xfrm>
        </p:spPr>
        <p:txBody>
          <a:bodyPr>
            <a:normAutofit fontScale="70000" lnSpcReduction="20000"/>
          </a:bodyPr>
          <a:lstStyle/>
          <a:p>
            <a:pPr algn="just"/>
            <a:r>
              <a:rPr lang="es-MX" sz="2400" b="0" i="0" u="none" strike="noStrike" baseline="0" dirty="0">
                <a:solidFill>
                  <a:srgbClr val="25231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Certificados digitales notariados </a:t>
            </a:r>
            <a:r>
              <a:rPr lang="es-MX" sz="2400" b="0" i="0" u="none" strike="noStrike" baseline="0" dirty="0">
                <a:solidFill>
                  <a:srgbClr val="337EAA"/>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(digital </a:t>
            </a:r>
            <a:r>
              <a:rPr lang="es-MX" sz="2400" b="0" i="0" u="none" strike="noStrike" baseline="0" dirty="0" err="1">
                <a:solidFill>
                  <a:srgbClr val="337EAA"/>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certificate</a:t>
            </a:r>
            <a:r>
              <a:rPr lang="es-MX" sz="2400" b="0" i="0" u="none" strike="noStrike" baseline="0" dirty="0">
                <a:solidFill>
                  <a:srgbClr val="337EAA"/>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s-MX" sz="2400" b="0" i="0" u="none" strike="noStrike" baseline="0" dirty="0">
                <a:solidFill>
                  <a:srgbClr val="25231F"/>
                </a:solidFill>
                <a:latin typeface="Arial" panose="020B0604020202020204" pitchFamily="34" charset="0"/>
                <a:cs typeface="Arial" panose="020B0604020202020204" pitchFamily="34" charset="0"/>
              </a:rPr>
              <a:t>Cada evento es certificado con su sello de tiempo y firma digital de quién emite un evento o de quién certifica que se emite el evento. </a:t>
            </a:r>
            <a:r>
              <a:rPr lang="es-MX" sz="2400" b="0" i="0" u="none" strike="noStrike" baseline="0"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Al final todos los eventos son encriptados y generan un certificado único que engloba a todos los eventos dentro de un determinado proceso.</a:t>
            </a:r>
          </a:p>
        </p:txBody>
      </p:sp>
      <p:sp>
        <p:nvSpPr>
          <p:cNvPr id="5" name="CuadroTexto 4">
            <a:extLst>
              <a:ext uri="{FF2B5EF4-FFF2-40B4-BE49-F238E27FC236}">
                <a16:creationId xmlns:a16="http://schemas.microsoft.com/office/drawing/2014/main" id="{8EBFA537-7BEF-1654-44DD-C3A3CA1B59DD}"/>
              </a:ext>
            </a:extLst>
          </p:cNvPr>
          <p:cNvSpPr txBox="1"/>
          <p:nvPr/>
        </p:nvSpPr>
        <p:spPr>
          <a:xfrm>
            <a:off x="611560" y="2787774"/>
            <a:ext cx="7668852" cy="1323439"/>
          </a:xfrm>
          <a:prstGeom prst="rect">
            <a:avLst/>
          </a:prstGeom>
          <a:noFill/>
        </p:spPr>
        <p:txBody>
          <a:bodyPr wrap="square">
            <a:spAutoFit/>
          </a:bodyPr>
          <a:lstStyle/>
          <a:p>
            <a:pPr marL="285750" indent="-285750" algn="just">
              <a:buFont typeface="Arial" panose="020B0604020202020204" pitchFamily="34" charset="0"/>
              <a:buChar char="•"/>
            </a:pPr>
            <a:r>
              <a:rPr lang="es-MX" sz="1600" b="0" i="0" u="none" strike="noStrike" baseline="0" dirty="0">
                <a:solidFill>
                  <a:srgbClr val="25231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Nube Legal </a:t>
            </a:r>
            <a:r>
              <a:rPr lang="es-MX" sz="1600" b="0" i="0" u="none" strike="noStrike" baseline="0" dirty="0">
                <a:solidFill>
                  <a:srgbClr val="337EAA"/>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(Legal </a:t>
            </a:r>
            <a:r>
              <a:rPr lang="es-MX" sz="1600" b="0" i="0" u="none" strike="noStrike" baseline="0" dirty="0" err="1">
                <a:solidFill>
                  <a:srgbClr val="337EAA"/>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cloud</a:t>
            </a:r>
            <a:r>
              <a:rPr lang="es-MX" sz="1600" b="0" i="0" u="none" strike="noStrike" baseline="0" dirty="0">
                <a:solidFill>
                  <a:srgbClr val="337EAA"/>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s-MX" sz="1600" b="0" i="0" u="none" strike="noStrike" baseline="0" dirty="0">
                <a:solidFill>
                  <a:srgbClr val="25231F"/>
                </a:solidFill>
                <a:latin typeface="Arial" panose="020B0604020202020204" pitchFamily="34" charset="0"/>
                <a:cs typeface="Arial" panose="020B0604020202020204" pitchFamily="34" charset="0"/>
              </a:rPr>
              <a:t>Infraestructura de nube legal que permite alojar documentos y datos personales que deben de ser manejados exclusivamente dentro de México y no en infraestructura extranjera, cómo otros servicios de nube</a:t>
            </a:r>
            <a:r>
              <a:rPr lang="es-MX" sz="1600" b="0" i="0" u="none" strike="noStrike" baseline="0" dirty="0">
                <a:solidFill>
                  <a:srgbClr val="25231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s-MX" sz="1600" dirty="0">
                <a:solidFill>
                  <a:srgbClr val="25231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Ejemplo:</a:t>
            </a:r>
            <a:r>
              <a:rPr lang="es-MX" sz="1600" b="0" i="0" u="none" strike="noStrike" baseline="0" dirty="0">
                <a:solidFill>
                  <a:srgbClr val="25231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Amazon, Google, IBM, que tienen su infraestructura en otras jurisdicciones.</a:t>
            </a:r>
            <a:endParaRPr lang="es-MX" sz="1600" b="0" i="0" u="none" strike="noStrike" baseline="0" dirty="0">
              <a:solidFill>
                <a:srgbClr val="337EAA"/>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7" name="CuadroTexto 6">
            <a:extLst>
              <a:ext uri="{FF2B5EF4-FFF2-40B4-BE49-F238E27FC236}">
                <a16:creationId xmlns:a16="http://schemas.microsoft.com/office/drawing/2014/main" id="{10CB7638-BC2A-9E94-1880-0A7C1964DFAE}"/>
              </a:ext>
            </a:extLst>
          </p:cNvPr>
          <p:cNvSpPr txBox="1"/>
          <p:nvPr/>
        </p:nvSpPr>
        <p:spPr>
          <a:xfrm>
            <a:off x="467544" y="314982"/>
            <a:ext cx="4572000" cy="584775"/>
          </a:xfrm>
          <a:prstGeom prst="rect">
            <a:avLst/>
          </a:prstGeom>
          <a:noFill/>
        </p:spPr>
        <p:txBody>
          <a:bodyPr wrap="square">
            <a:spAutoFit/>
          </a:bodyPr>
          <a:lstStyle/>
          <a:p>
            <a:pPr marL="0" indent="0" algn="just">
              <a:buNone/>
            </a:pPr>
            <a:r>
              <a:rPr lang="es-MX" sz="3200" b="1" dirty="0">
                <a:solidFill>
                  <a:srgbClr val="25231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TÓPICOS SELECTOS </a:t>
            </a:r>
          </a:p>
        </p:txBody>
      </p:sp>
      <p:cxnSp>
        <p:nvCxnSpPr>
          <p:cNvPr id="2" name="Conector recto 1">
            <a:extLst>
              <a:ext uri="{FF2B5EF4-FFF2-40B4-BE49-F238E27FC236}">
                <a16:creationId xmlns:a16="http://schemas.microsoft.com/office/drawing/2014/main" id="{F5766E50-94FA-C61B-E962-5B6472D7A961}"/>
              </a:ext>
            </a:extLst>
          </p:cNvPr>
          <p:cNvCxnSpPr/>
          <p:nvPr/>
        </p:nvCxnSpPr>
        <p:spPr>
          <a:xfrm>
            <a:off x="395536" y="267494"/>
            <a:ext cx="0" cy="4876006"/>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52378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CUCSH\Downloads\Coffee Law. Conversatorio- 20 de febrero 2021(2).png">
            <a:extLst>
              <a:ext uri="{FF2B5EF4-FFF2-40B4-BE49-F238E27FC236}">
                <a16:creationId xmlns:a16="http://schemas.microsoft.com/office/drawing/2014/main" id="{13036927-0612-742D-8322-2094621199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1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contenido 2">
            <a:extLst>
              <a:ext uri="{FF2B5EF4-FFF2-40B4-BE49-F238E27FC236}">
                <a16:creationId xmlns:a16="http://schemas.microsoft.com/office/drawing/2014/main" id="{E1F8822C-30A8-3885-F9A6-0A988D954C3F}"/>
              </a:ext>
            </a:extLst>
          </p:cNvPr>
          <p:cNvSpPr>
            <a:spLocks noGrp="1"/>
          </p:cNvSpPr>
          <p:nvPr>
            <p:ph idx="1"/>
          </p:nvPr>
        </p:nvSpPr>
        <p:spPr>
          <a:xfrm>
            <a:off x="791072" y="1275606"/>
            <a:ext cx="7004247" cy="2914650"/>
          </a:xfrm>
        </p:spPr>
        <p:txBody>
          <a:bodyPr>
            <a:normAutofit fontScale="85000" lnSpcReduction="10000"/>
          </a:bodyPr>
          <a:lstStyle/>
          <a:p>
            <a:pPr marL="0" indent="0" algn="just">
              <a:buNone/>
            </a:pPr>
            <a:r>
              <a:rPr lang="es-MX" sz="2200" b="1" i="0" u="none" strike="noStrike" baseline="0" dirty="0">
                <a:solidFill>
                  <a:srgbClr val="25231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Contratos inteligentes </a:t>
            </a:r>
            <a:r>
              <a:rPr lang="es-MX" sz="2200" b="1" i="0" u="none" strike="noStrike" baseline="0" dirty="0">
                <a:solidFill>
                  <a:srgbClr val="337EAA"/>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s-MX" sz="2200" b="1" i="0" u="none" strike="noStrike" baseline="0" dirty="0" err="1">
                <a:solidFill>
                  <a:srgbClr val="337EAA"/>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smart</a:t>
            </a:r>
            <a:r>
              <a:rPr lang="es-MX" sz="2200" b="1" i="0" u="none" strike="noStrike" baseline="0" dirty="0">
                <a:solidFill>
                  <a:srgbClr val="337EAA"/>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s-MX" sz="2200" b="1" i="0" u="none" strike="noStrike" baseline="0" dirty="0" err="1">
                <a:solidFill>
                  <a:srgbClr val="337EAA"/>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contracts</a:t>
            </a:r>
            <a:r>
              <a:rPr lang="es-MX" sz="2200" b="1" i="0" u="none" strike="noStrike" baseline="0" dirty="0">
                <a:solidFill>
                  <a:srgbClr val="337EAA"/>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s-MX" sz="1800" b="0" i="0" u="none" strike="noStrike" baseline="0" dirty="0">
                <a:solidFill>
                  <a:srgbClr val="25231F"/>
                </a:solidFill>
                <a:latin typeface="Arial" panose="020B0604020202020204" pitchFamily="34" charset="0"/>
                <a:cs typeface="Arial" panose="020B0604020202020204" pitchFamily="34" charset="0"/>
              </a:rPr>
              <a:t>Los contratos inteligentes son contratos que son </a:t>
            </a:r>
            <a:r>
              <a:rPr lang="es-MX" sz="1800" b="0" i="0" u="none" strike="noStrike" baseline="0" dirty="0" err="1">
                <a:solidFill>
                  <a:srgbClr val="25231F"/>
                </a:solidFill>
                <a:latin typeface="Arial" panose="020B0604020202020204" pitchFamily="34" charset="0"/>
                <a:cs typeface="Arial" panose="020B0604020202020204" pitchFamily="34" charset="0"/>
              </a:rPr>
              <a:t>auto-ejecutables</a:t>
            </a:r>
            <a:r>
              <a:rPr lang="es-MX" sz="1800" b="0" i="0" u="none" strike="noStrike" baseline="0" dirty="0">
                <a:solidFill>
                  <a:srgbClr val="25231F"/>
                </a:solidFill>
                <a:latin typeface="Arial" panose="020B0604020202020204" pitchFamily="34" charset="0"/>
                <a:cs typeface="Arial" panose="020B0604020202020204" pitchFamily="34" charset="0"/>
              </a:rPr>
              <a:t>, esto quiere decir que están programados para que en automático conforme se van cumpliendo las reglas y los acuerdos, el mismo contrato de forma autónoma es capaz de detonar otros eventos de forma automatizada</a:t>
            </a:r>
            <a:r>
              <a:rPr lang="es-MX" sz="1800" dirty="0">
                <a:solidFill>
                  <a:srgbClr val="25231F"/>
                </a:solidFill>
                <a:latin typeface="Arial" panose="020B0604020202020204" pitchFamily="34" charset="0"/>
                <a:cs typeface="Arial" panose="020B0604020202020204" pitchFamily="34" charset="0"/>
              </a:rPr>
              <a:t> o</a:t>
            </a:r>
            <a:r>
              <a:rPr lang="es-MX" sz="1800" b="0" i="0" u="none" strike="noStrike" baseline="0" dirty="0">
                <a:solidFill>
                  <a:srgbClr val="25231F"/>
                </a:solidFill>
                <a:latin typeface="Arial" panose="020B0604020202020204" pitchFamily="34" charset="0"/>
                <a:cs typeface="Arial" panose="020B0604020202020204" pitchFamily="34" charset="0"/>
              </a:rPr>
              <a:t> en función de vistos buenos y/o las firmas digitales de los participantes.</a:t>
            </a:r>
          </a:p>
          <a:p>
            <a:pPr marL="0" indent="0" algn="just">
              <a:buNone/>
            </a:pPr>
            <a:endParaRPr lang="es-MX" sz="2200" b="1" i="0" u="none" strike="noStrike" baseline="0" dirty="0">
              <a:solidFill>
                <a:srgbClr val="25231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indent="0" algn="just">
              <a:buNone/>
            </a:pPr>
            <a:r>
              <a:rPr lang="es-MX" sz="2200" b="1" i="0" u="none" strike="noStrike" baseline="0" dirty="0">
                <a:solidFill>
                  <a:srgbClr val="25231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Plantillas </a:t>
            </a:r>
            <a:r>
              <a:rPr lang="es-MX" sz="2200" b="1" i="0" u="none" strike="noStrike" baseline="0" dirty="0">
                <a:solidFill>
                  <a:srgbClr val="337EAA"/>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s-MX" sz="2200" b="1" i="0" u="none" strike="noStrike" baseline="0" dirty="0" err="1">
                <a:solidFill>
                  <a:srgbClr val="337EAA"/>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templates</a:t>
            </a:r>
            <a:r>
              <a:rPr lang="es-MX" sz="2200" b="1" i="0" u="none" strike="noStrike" baseline="0" dirty="0">
                <a:solidFill>
                  <a:srgbClr val="337EAA"/>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s-MX" sz="2200" b="1" i="0" u="none" strike="noStrike" baseline="0" dirty="0" err="1">
                <a:solidFill>
                  <a:srgbClr val="337EAA"/>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for</a:t>
            </a:r>
            <a:r>
              <a:rPr lang="es-MX" sz="2200" b="1" i="0" u="none" strike="noStrike" baseline="0" dirty="0">
                <a:solidFill>
                  <a:srgbClr val="337EAA"/>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s-MX" sz="2200" b="1" i="0" u="none" strike="noStrike" baseline="0" dirty="0" err="1">
                <a:solidFill>
                  <a:srgbClr val="337EAA"/>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contracts</a:t>
            </a:r>
            <a:r>
              <a:rPr lang="es-MX" sz="2200" b="1" i="0" u="none" strike="noStrike" baseline="0" dirty="0">
                <a:solidFill>
                  <a:srgbClr val="337EAA"/>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s-MX" sz="1800" b="0" i="0" u="none" strike="noStrike" baseline="0" dirty="0">
                <a:solidFill>
                  <a:srgbClr val="25231F"/>
                </a:solidFill>
                <a:latin typeface="Arial" panose="020B0604020202020204" pitchFamily="34" charset="0"/>
                <a:cs typeface="Arial" panose="020B0604020202020204" pitchFamily="34" charset="0"/>
              </a:rPr>
              <a:t>Cada evento es certificado con su sello de tiempo y firma digital de quién emite un evento o de quién certifica que se emite el evento.</a:t>
            </a:r>
          </a:p>
          <a:p>
            <a:pPr marL="0" indent="0" algn="just">
              <a:buNone/>
            </a:pPr>
            <a:r>
              <a:rPr lang="es-MX" sz="1800" b="0" i="0" u="none" strike="noStrike" baseline="0" dirty="0">
                <a:solidFill>
                  <a:srgbClr val="25231F"/>
                </a:solidFill>
                <a:latin typeface="Arial" panose="020B0604020202020204" pitchFamily="34" charset="0"/>
                <a:cs typeface="Arial" panose="020B0604020202020204" pitchFamily="34" charset="0"/>
              </a:rPr>
              <a:t>Al final todos los eventos son encriptados y generan un certificado único que engloba a todos los eventos dentro de un determinado proceso.</a:t>
            </a:r>
            <a:endParaRPr lang="es-MX" dirty="0">
              <a:latin typeface="Arial" panose="020B0604020202020204" pitchFamily="34" charset="0"/>
              <a:cs typeface="Arial" panose="020B0604020202020204" pitchFamily="34" charset="0"/>
            </a:endParaRPr>
          </a:p>
        </p:txBody>
      </p:sp>
      <p:sp>
        <p:nvSpPr>
          <p:cNvPr id="2" name="CuadroTexto 1">
            <a:extLst>
              <a:ext uri="{FF2B5EF4-FFF2-40B4-BE49-F238E27FC236}">
                <a16:creationId xmlns:a16="http://schemas.microsoft.com/office/drawing/2014/main" id="{1D77BF7C-0B5A-AB57-5015-517065616D56}"/>
              </a:ext>
            </a:extLst>
          </p:cNvPr>
          <p:cNvSpPr txBox="1"/>
          <p:nvPr/>
        </p:nvSpPr>
        <p:spPr>
          <a:xfrm>
            <a:off x="467544" y="314982"/>
            <a:ext cx="4572000" cy="584775"/>
          </a:xfrm>
          <a:prstGeom prst="rect">
            <a:avLst/>
          </a:prstGeom>
          <a:noFill/>
        </p:spPr>
        <p:txBody>
          <a:bodyPr wrap="square">
            <a:spAutoFit/>
          </a:bodyPr>
          <a:lstStyle/>
          <a:p>
            <a:pPr marL="0" indent="0" algn="just">
              <a:buNone/>
            </a:pPr>
            <a:r>
              <a:rPr lang="es-MX" sz="3200" b="1" dirty="0">
                <a:solidFill>
                  <a:srgbClr val="25231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TÓPICOS SELECTOS </a:t>
            </a:r>
          </a:p>
        </p:txBody>
      </p:sp>
      <p:cxnSp>
        <p:nvCxnSpPr>
          <p:cNvPr id="5" name="Conector recto 4">
            <a:extLst>
              <a:ext uri="{FF2B5EF4-FFF2-40B4-BE49-F238E27FC236}">
                <a16:creationId xmlns:a16="http://schemas.microsoft.com/office/drawing/2014/main" id="{2FB72B6D-0C82-DE47-8FCB-810B3B3FE74A}"/>
              </a:ext>
            </a:extLst>
          </p:cNvPr>
          <p:cNvCxnSpPr/>
          <p:nvPr/>
        </p:nvCxnSpPr>
        <p:spPr>
          <a:xfrm>
            <a:off x="395536" y="267494"/>
            <a:ext cx="0" cy="4876006"/>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620696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CUCSH\Downloads\Coffee Law. Conversatorio- 20 de febrero 2021(2).png">
            <a:extLst>
              <a:ext uri="{FF2B5EF4-FFF2-40B4-BE49-F238E27FC236}">
                <a16:creationId xmlns:a16="http://schemas.microsoft.com/office/drawing/2014/main" id="{13036927-0612-742D-8322-2094621199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1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contenido 2">
            <a:extLst>
              <a:ext uri="{FF2B5EF4-FFF2-40B4-BE49-F238E27FC236}">
                <a16:creationId xmlns:a16="http://schemas.microsoft.com/office/drawing/2014/main" id="{E1F8822C-30A8-3885-F9A6-0A988D954C3F}"/>
              </a:ext>
            </a:extLst>
          </p:cNvPr>
          <p:cNvSpPr>
            <a:spLocks noGrp="1"/>
          </p:cNvSpPr>
          <p:nvPr>
            <p:ph idx="1"/>
          </p:nvPr>
        </p:nvSpPr>
        <p:spPr>
          <a:xfrm>
            <a:off x="107504" y="1114250"/>
            <a:ext cx="5184576" cy="3329707"/>
          </a:xfrm>
        </p:spPr>
        <p:txBody>
          <a:bodyPr>
            <a:normAutofit/>
          </a:bodyPr>
          <a:lstStyle/>
          <a:p>
            <a:pPr algn="just"/>
            <a:r>
              <a:rPr lang="es-MX" sz="1600" b="0" i="0" u="none" strike="noStrike" baseline="0" dirty="0">
                <a:solidFill>
                  <a:srgbClr val="25231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Rapidez y escalabilidad </a:t>
            </a:r>
            <a:r>
              <a:rPr lang="es-MX" sz="1600" b="0" i="0" u="none" strike="noStrike" baseline="0" dirty="0">
                <a:solidFill>
                  <a:srgbClr val="337EAA"/>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s-MX" sz="1600" b="0" i="0" u="none" strike="noStrike" baseline="0" dirty="0" err="1">
                <a:solidFill>
                  <a:srgbClr val="337EAA"/>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speed</a:t>
            </a:r>
            <a:r>
              <a:rPr lang="es-MX" sz="1600" b="0" i="0" u="none" strike="noStrike" baseline="0" dirty="0">
                <a:solidFill>
                  <a:srgbClr val="337EAA"/>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and </a:t>
            </a:r>
            <a:r>
              <a:rPr lang="es-MX" sz="1600" b="0" i="0" u="none" strike="noStrike" baseline="0" dirty="0" err="1">
                <a:solidFill>
                  <a:srgbClr val="337EAA"/>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scalabity</a:t>
            </a:r>
            <a:r>
              <a:rPr lang="es-MX" sz="1600" b="0" i="0" u="none" strike="noStrike" baseline="0" dirty="0">
                <a:solidFill>
                  <a:srgbClr val="337EAA"/>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s-MX" sz="1600" b="0" i="0" u="none" strike="noStrike" baseline="0" dirty="0" err="1">
                <a:solidFill>
                  <a:srgbClr val="337EAA"/>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icon</a:t>
            </a:r>
            <a:r>
              <a:rPr lang="es-MX" sz="1600" b="0" i="0" u="none" strike="noStrike" baseline="0" dirty="0">
                <a:solidFill>
                  <a:srgbClr val="337EAA"/>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a:p>
            <a:pPr algn="just"/>
            <a:endParaRPr lang="es-MX" sz="1600" b="0" i="0" u="none" strike="noStrike" baseline="0" dirty="0">
              <a:solidFill>
                <a:srgbClr val="25231F"/>
              </a:solidFill>
              <a:latin typeface="Arial" panose="020B0604020202020204" pitchFamily="34" charset="0"/>
              <a:cs typeface="Arial" panose="020B0604020202020204" pitchFamily="34" charset="0"/>
            </a:endParaRPr>
          </a:p>
          <a:p>
            <a:pPr algn="just"/>
            <a:r>
              <a:rPr lang="es-MX" sz="1600" b="0" i="0" u="none" strike="noStrike" baseline="0" dirty="0">
                <a:solidFill>
                  <a:srgbClr val="25231F"/>
                </a:solidFill>
                <a:latin typeface="Arial" panose="020B0604020202020204" pitchFamily="34" charset="0"/>
                <a:cs typeface="Arial" panose="020B0604020202020204" pitchFamily="34" charset="0"/>
              </a:rPr>
              <a:t>Una infraestructura </a:t>
            </a:r>
            <a:r>
              <a:rPr lang="es-MX" sz="1600" b="0" i="0" u="none" strike="noStrike" baseline="0" dirty="0" err="1">
                <a:solidFill>
                  <a:srgbClr val="25231F"/>
                </a:solidFill>
                <a:latin typeface="Arial" panose="020B0604020202020204" pitchFamily="34" charset="0"/>
                <a:cs typeface="Arial" panose="020B0604020202020204" pitchFamily="34" charset="0"/>
              </a:rPr>
              <a:t>blockchain</a:t>
            </a:r>
            <a:r>
              <a:rPr lang="es-MX" sz="1600" b="0" i="0" u="none" strike="noStrike" baseline="0" dirty="0">
                <a:solidFill>
                  <a:srgbClr val="25231F"/>
                </a:solidFill>
                <a:latin typeface="Arial" panose="020B0604020202020204" pitchFamily="34" charset="0"/>
                <a:cs typeface="Arial" panose="020B0604020202020204" pitchFamily="34" charset="0"/>
              </a:rPr>
              <a:t> local en México permite a los notarios mexicanos brindar servicios digitalizados notariales que son menos costosos para las notarías y además escalables, ya que la digitalización y automatización que permite este tipo de infraestructura </a:t>
            </a:r>
            <a:r>
              <a:rPr lang="es-MX" sz="1600" b="1" dirty="0">
                <a:solidFill>
                  <a:srgbClr val="25231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proporciona</a:t>
            </a:r>
            <a:r>
              <a:rPr lang="es-MX" sz="1600" b="1" i="0" u="none" strike="noStrike" baseline="0" dirty="0">
                <a:solidFill>
                  <a:srgbClr val="25231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 las notarías atender muchos más clientes y casos, en menor tiempo y a menor costo.</a:t>
            </a:r>
            <a:endParaRPr lang="es-MX"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 name="CuadroTexto 1">
            <a:extLst>
              <a:ext uri="{FF2B5EF4-FFF2-40B4-BE49-F238E27FC236}">
                <a16:creationId xmlns:a16="http://schemas.microsoft.com/office/drawing/2014/main" id="{E9F2DD3F-2661-B43D-9BDD-F36647273B56}"/>
              </a:ext>
            </a:extLst>
          </p:cNvPr>
          <p:cNvSpPr txBox="1"/>
          <p:nvPr/>
        </p:nvSpPr>
        <p:spPr>
          <a:xfrm>
            <a:off x="683568" y="411510"/>
            <a:ext cx="3240360" cy="584775"/>
          </a:xfrm>
          <a:prstGeom prst="rect">
            <a:avLst/>
          </a:prstGeom>
          <a:noFill/>
        </p:spPr>
        <p:txBody>
          <a:bodyPr wrap="square" rtlCol="0">
            <a:spAutoFit/>
          </a:bodyPr>
          <a:lstStyle/>
          <a:p>
            <a:pPr algn="just"/>
            <a:r>
              <a:rPr lang="es-MX"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BONDADES</a:t>
            </a:r>
          </a:p>
        </p:txBody>
      </p:sp>
      <p:cxnSp>
        <p:nvCxnSpPr>
          <p:cNvPr id="6" name="Conector recto 5">
            <a:extLst>
              <a:ext uri="{FF2B5EF4-FFF2-40B4-BE49-F238E27FC236}">
                <a16:creationId xmlns:a16="http://schemas.microsoft.com/office/drawing/2014/main" id="{7C24AD63-37D0-D6E7-E966-DAD0C17B8877}"/>
              </a:ext>
            </a:extLst>
          </p:cNvPr>
          <p:cNvCxnSpPr>
            <a:cxnSpLocks/>
          </p:cNvCxnSpPr>
          <p:nvPr/>
        </p:nvCxnSpPr>
        <p:spPr>
          <a:xfrm>
            <a:off x="5436096" y="0"/>
            <a:ext cx="0" cy="5143153"/>
          </a:xfrm>
          <a:prstGeom prst="line">
            <a:avLst/>
          </a:prstGeom>
        </p:spPr>
        <p:style>
          <a:lnRef idx="2">
            <a:schemeClr val="accent6"/>
          </a:lnRef>
          <a:fillRef idx="0">
            <a:schemeClr val="accent6"/>
          </a:fillRef>
          <a:effectRef idx="1">
            <a:schemeClr val="accent6"/>
          </a:effectRef>
          <a:fontRef idx="minor">
            <a:schemeClr val="tx1"/>
          </a:fontRef>
        </p:style>
      </p:cxnSp>
      <p:pic>
        <p:nvPicPr>
          <p:cNvPr id="8" name="Picture 10">
            <a:extLst>
              <a:ext uri="{FF2B5EF4-FFF2-40B4-BE49-F238E27FC236}">
                <a16:creationId xmlns:a16="http://schemas.microsoft.com/office/drawing/2014/main" id="{EA021D36-29EA-4537-89CE-84B36819043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889" t="33515" r="55307" b="40188"/>
          <a:stretch/>
        </p:blipFill>
        <p:spPr bwMode="auto">
          <a:xfrm>
            <a:off x="6012160" y="1635646"/>
            <a:ext cx="2292306" cy="22904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4437943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CUCSH\Downloads\Coffee Law. Conversatorio- 20 de febrero 2021(2).png">
            <a:extLst>
              <a:ext uri="{FF2B5EF4-FFF2-40B4-BE49-F238E27FC236}">
                <a16:creationId xmlns:a16="http://schemas.microsoft.com/office/drawing/2014/main" id="{13036927-0612-742D-8322-2094621199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1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contenido 2">
            <a:extLst>
              <a:ext uri="{FF2B5EF4-FFF2-40B4-BE49-F238E27FC236}">
                <a16:creationId xmlns:a16="http://schemas.microsoft.com/office/drawing/2014/main" id="{E1F8822C-30A8-3885-F9A6-0A988D954C3F}"/>
              </a:ext>
            </a:extLst>
          </p:cNvPr>
          <p:cNvSpPr>
            <a:spLocks noGrp="1"/>
          </p:cNvSpPr>
          <p:nvPr>
            <p:ph idx="1"/>
          </p:nvPr>
        </p:nvSpPr>
        <p:spPr>
          <a:xfrm>
            <a:off x="395536" y="1114251"/>
            <a:ext cx="7543800" cy="2914650"/>
          </a:xfrm>
        </p:spPr>
        <p:txBody>
          <a:bodyPr>
            <a:normAutofit fontScale="92500" lnSpcReduction="20000"/>
          </a:bodyPr>
          <a:lstStyle/>
          <a:p>
            <a:pPr algn="just"/>
            <a:r>
              <a:rPr lang="es-MX" sz="2200" b="1" i="0" u="none" strike="noStrike" baseline="0" dirty="0">
                <a:solidFill>
                  <a:srgbClr val="25231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Valor agregado </a:t>
            </a:r>
            <a:r>
              <a:rPr lang="es-MX" sz="2200" b="1" i="0" u="none" strike="noStrike" baseline="0" dirty="0">
                <a:solidFill>
                  <a:srgbClr val="337EAA"/>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(more </a:t>
            </a:r>
            <a:r>
              <a:rPr lang="es-MX" sz="2200" b="1" i="0" u="none" strike="noStrike" baseline="0" dirty="0" err="1">
                <a:solidFill>
                  <a:srgbClr val="337EAA"/>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value</a:t>
            </a:r>
            <a:r>
              <a:rPr lang="es-MX" sz="2200" b="1" i="0" u="none" strike="noStrike" baseline="0" dirty="0">
                <a:solidFill>
                  <a:srgbClr val="337EAA"/>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s-MX" sz="2200" b="1" i="0" u="none" strike="noStrike" baseline="0" dirty="0" err="1">
                <a:solidFill>
                  <a:srgbClr val="337EAA"/>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icon</a:t>
            </a:r>
            <a:r>
              <a:rPr lang="es-MX" sz="2200" b="1" i="0" u="none" strike="noStrike" baseline="0" dirty="0">
                <a:solidFill>
                  <a:srgbClr val="337EAA"/>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a:p>
            <a:pPr algn="just"/>
            <a:r>
              <a:rPr lang="es-MX" sz="1800" b="0" i="0" u="none" strike="noStrike" baseline="0" dirty="0">
                <a:solidFill>
                  <a:srgbClr val="25231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Una red notarial </a:t>
            </a:r>
            <a:r>
              <a:rPr lang="es-MX" sz="1800" b="0" i="0" u="none" strike="noStrike" baseline="0" dirty="0" err="1">
                <a:solidFill>
                  <a:srgbClr val="25231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blockchain</a:t>
            </a:r>
            <a:r>
              <a:rPr lang="es-MX" sz="1800" b="0" i="0" u="none" strike="noStrike" baseline="0" dirty="0">
                <a:solidFill>
                  <a:srgbClr val="25231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mexicana, además brinda muchas otras oportunidades para correr muchos otros tipos de negocios y casos de uso sobre la misma infraestructura, que también al estar respaldada por los notarios mexicanos, lo hace muy atractiva por la certidumbre que esto trae inherente.</a:t>
            </a:r>
          </a:p>
          <a:p>
            <a:pPr algn="just"/>
            <a:endParaRPr lang="es-MX" sz="1800" b="0" i="0" u="none" strike="noStrike" baseline="0" dirty="0">
              <a:solidFill>
                <a:srgbClr val="25231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just"/>
            <a:r>
              <a:rPr lang="es-MX" sz="2200" b="1" i="0" u="none" strike="noStrike" baseline="0" dirty="0">
                <a:solidFill>
                  <a:srgbClr val="25231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Institucionalidad y estabilidad </a:t>
            </a:r>
            <a:r>
              <a:rPr lang="es-MX" sz="2200" b="1" i="0" u="none" strike="noStrike" baseline="0" dirty="0">
                <a:solidFill>
                  <a:srgbClr val="337EAA"/>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s-MX" sz="2200" b="1" i="0" u="none" strike="noStrike" baseline="0" dirty="0" err="1">
                <a:solidFill>
                  <a:srgbClr val="337EAA"/>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institutional</a:t>
            </a:r>
            <a:r>
              <a:rPr lang="es-MX" sz="2200" b="1" i="0" u="none" strike="noStrike" baseline="0" dirty="0">
                <a:solidFill>
                  <a:srgbClr val="337EAA"/>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s-MX" sz="2200" b="1" i="0" u="none" strike="noStrike" baseline="0" dirty="0" err="1">
                <a:solidFill>
                  <a:srgbClr val="337EAA"/>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icon</a:t>
            </a:r>
            <a:r>
              <a:rPr lang="es-MX" sz="2200" b="1" i="0" u="none" strike="noStrike" baseline="0" dirty="0">
                <a:solidFill>
                  <a:srgbClr val="337EAA"/>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a:p>
            <a:pPr algn="just"/>
            <a:r>
              <a:rPr lang="es-MX" sz="1800" b="0" i="0" u="none" strike="noStrike" baseline="0" dirty="0">
                <a:solidFill>
                  <a:srgbClr val="25231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Ante un estado de derecho </a:t>
            </a:r>
            <a:r>
              <a:rPr lang="es-MX" sz="1800" dirty="0">
                <a:solidFill>
                  <a:srgbClr val="25231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con la necesidad de transformase digitalmente</a:t>
            </a:r>
            <a:r>
              <a:rPr lang="es-MX" sz="1800" b="0" i="0" u="none" strike="noStrike" baseline="0" dirty="0">
                <a:solidFill>
                  <a:srgbClr val="25231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una red notarial </a:t>
            </a:r>
            <a:r>
              <a:rPr lang="es-MX" sz="1800" b="0" i="0" u="none" strike="noStrike" baseline="0" dirty="0" err="1">
                <a:solidFill>
                  <a:srgbClr val="25231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blockchain</a:t>
            </a:r>
            <a:r>
              <a:rPr lang="es-MX" sz="1800" b="0" i="0" u="none" strike="noStrike" baseline="0" dirty="0">
                <a:solidFill>
                  <a:srgbClr val="25231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s-MX" sz="1800" dirty="0">
                <a:solidFill>
                  <a:srgbClr val="25231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es relevante para capitalizar</a:t>
            </a:r>
            <a:r>
              <a:rPr lang="es-MX" sz="1800" b="0" i="0" u="none" strike="noStrike" baseline="0" dirty="0">
                <a:solidFill>
                  <a:srgbClr val="25231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una multitud de casos de uso institucionales, convirtiéndose en una alternativa sumamente atractiva para todo tipo de participantes.</a:t>
            </a:r>
            <a:endParaRPr lang="es-MX"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cxnSp>
        <p:nvCxnSpPr>
          <p:cNvPr id="5" name="Conector recto 4">
            <a:extLst>
              <a:ext uri="{FF2B5EF4-FFF2-40B4-BE49-F238E27FC236}">
                <a16:creationId xmlns:a16="http://schemas.microsoft.com/office/drawing/2014/main" id="{E5AC855B-23D0-BB57-8A5B-9F97E1AF7221}"/>
              </a:ext>
            </a:extLst>
          </p:cNvPr>
          <p:cNvCxnSpPr/>
          <p:nvPr/>
        </p:nvCxnSpPr>
        <p:spPr>
          <a:xfrm>
            <a:off x="395536" y="267494"/>
            <a:ext cx="0" cy="4876006"/>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9684571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CUCSH\Downloads\Coffee Law. Conversatorio- 20 de febrero 2021(2).png">
            <a:extLst>
              <a:ext uri="{FF2B5EF4-FFF2-40B4-BE49-F238E27FC236}">
                <a16:creationId xmlns:a16="http://schemas.microsoft.com/office/drawing/2014/main" id="{558EBB55-321C-AC4A-801D-718F743071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5143153"/>
          </a:xfrm>
          <a:prstGeom prst="rect">
            <a:avLst/>
          </a:prstGeom>
          <a:noFill/>
          <a:extLst>
            <a:ext uri="{909E8E84-426E-40DD-AFC4-6F175D3DCCD1}">
              <a14:hiddenFill xmlns:a14="http://schemas.microsoft.com/office/drawing/2010/main">
                <a:solidFill>
                  <a:srgbClr val="FFFFFF"/>
                </a:solidFill>
              </a14:hiddenFill>
            </a:ext>
          </a:extLst>
        </p:spPr>
      </p:pic>
      <p:pic>
        <p:nvPicPr>
          <p:cNvPr id="8" name="Don't share your kids personal information - Without Consent - Deutsche Telekom Deepfake AI Ad">
            <a:hlinkClick r:id="" action="ppaction://media"/>
            <a:extLst>
              <a:ext uri="{FF2B5EF4-FFF2-40B4-BE49-F238E27FC236}">
                <a16:creationId xmlns:a16="http://schemas.microsoft.com/office/drawing/2014/main" id="{2753D279-A997-3FFF-FAD5-C29E4DCAF39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422994" y="821432"/>
            <a:ext cx="7461374" cy="4143445"/>
          </a:xfrm>
        </p:spPr>
      </p:pic>
      <p:sp>
        <p:nvSpPr>
          <p:cNvPr id="9" name="CuadroTexto 8">
            <a:extLst>
              <a:ext uri="{FF2B5EF4-FFF2-40B4-BE49-F238E27FC236}">
                <a16:creationId xmlns:a16="http://schemas.microsoft.com/office/drawing/2014/main" id="{1D36CF2B-E43C-A03B-85AE-374C15278074}"/>
              </a:ext>
            </a:extLst>
          </p:cNvPr>
          <p:cNvSpPr txBox="1"/>
          <p:nvPr/>
        </p:nvSpPr>
        <p:spPr>
          <a:xfrm>
            <a:off x="350985" y="178623"/>
            <a:ext cx="6624736" cy="646331"/>
          </a:xfrm>
          <a:prstGeom prst="rect">
            <a:avLst/>
          </a:prstGeom>
          <a:noFill/>
        </p:spPr>
        <p:txBody>
          <a:bodyPr wrap="square">
            <a:spAutoFit/>
          </a:bodyPr>
          <a:lstStyle/>
          <a:p>
            <a:pPr algn="just"/>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Don't share your kids personal information </a:t>
            </a:r>
            <a:r>
              <a:rPr lang="en-US" b="1" dirty="0">
                <a:solidFill>
                  <a:schemeClr val="accent2">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Without Consent - Deutsche Telekom Deepfake AI Ad (2023)</a:t>
            </a:r>
          </a:p>
        </p:txBody>
      </p:sp>
    </p:spTree>
    <p:extLst>
      <p:ext uri="{BB962C8B-B14F-4D97-AF65-F5344CB8AC3E}">
        <p14:creationId xmlns:p14="http://schemas.microsoft.com/office/powerpoint/2010/main" val="191519781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832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fill="hold" display="0">
                  <p:stCondLst>
                    <p:cond delay="indefinite"/>
                  </p:stCondLst>
                </p:cTn>
                <p:tgtEl>
                  <p:spTgt spid="8"/>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CUCSH\Downloads\Coffee Law. Conversatorio- 20 de febrero 2021(2).png">
            <a:extLst>
              <a:ext uri="{FF2B5EF4-FFF2-40B4-BE49-F238E27FC236}">
                <a16:creationId xmlns:a16="http://schemas.microsoft.com/office/drawing/2014/main" id="{13036927-0612-742D-8322-2094621199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1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contenido 2">
            <a:extLst>
              <a:ext uri="{FF2B5EF4-FFF2-40B4-BE49-F238E27FC236}">
                <a16:creationId xmlns:a16="http://schemas.microsoft.com/office/drawing/2014/main" id="{E1F8822C-30A8-3885-F9A6-0A988D954C3F}"/>
              </a:ext>
            </a:extLst>
          </p:cNvPr>
          <p:cNvSpPr>
            <a:spLocks noGrp="1"/>
          </p:cNvSpPr>
          <p:nvPr>
            <p:ph idx="1"/>
          </p:nvPr>
        </p:nvSpPr>
        <p:spPr>
          <a:xfrm>
            <a:off x="107504" y="1893812"/>
            <a:ext cx="4176464" cy="2232248"/>
          </a:xfrm>
        </p:spPr>
        <p:txBody>
          <a:bodyPr>
            <a:normAutofit/>
          </a:bodyPr>
          <a:lstStyle/>
          <a:p>
            <a:pPr algn="just"/>
            <a:r>
              <a:rPr lang="es-MX" sz="1200" dirty="0">
                <a:solidFill>
                  <a:schemeClr val="tx1"/>
                </a:solidFill>
                <a:latin typeface="Arial" panose="020B0604020202020204" pitchFamily="34" charset="0"/>
                <a:cs typeface="Arial" panose="020B0604020202020204" pitchFamily="34" charset="0"/>
              </a:rPr>
              <a:t>El 12 de octubre de 1492 Colón descubre el continente americano, llegando a las Bahamas, y luego descubrir Cuba, Haití y República Dominicana, todo esto redactado y sentado por </a:t>
            </a:r>
            <a:r>
              <a:rPr lang="es-MX" sz="12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el escribano Rodrigo de Escobedo en su cargo de “escribano” </a:t>
            </a:r>
            <a:r>
              <a:rPr lang="es-MX" sz="1200" dirty="0">
                <a:solidFill>
                  <a:schemeClr val="tx1"/>
                </a:solidFill>
                <a:latin typeface="Arial" panose="020B0604020202020204" pitchFamily="34" charset="0"/>
                <a:cs typeface="Arial" panose="020B0604020202020204" pitchFamily="34" charset="0"/>
              </a:rPr>
              <a:t>de igual manera él debía asentar todos los hechos relevantes que se dieran con el paso de los días, y </a:t>
            </a:r>
            <a:r>
              <a:rPr lang="es-MX" sz="1200" b="1" dirty="0">
                <a:solidFill>
                  <a:schemeClr val="tx1"/>
                </a:solidFill>
                <a:latin typeface="Arial" panose="020B0604020202020204" pitchFamily="34" charset="0"/>
                <a:cs typeface="Arial" panose="020B0604020202020204" pitchFamily="34" charset="0"/>
              </a:rPr>
              <a:t>por lo tanto formalmente se le considero como el primer fedatario en ejercer en todo el continente americano. </a:t>
            </a:r>
            <a:endParaRPr lang="es-MX" sz="12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 name="CuadroTexto 5">
            <a:extLst>
              <a:ext uri="{FF2B5EF4-FFF2-40B4-BE49-F238E27FC236}">
                <a16:creationId xmlns:a16="http://schemas.microsoft.com/office/drawing/2014/main" id="{A7D78D1B-870B-AE0F-CA85-E43370AB2A9A}"/>
              </a:ext>
            </a:extLst>
          </p:cNvPr>
          <p:cNvSpPr txBox="1"/>
          <p:nvPr/>
        </p:nvSpPr>
        <p:spPr>
          <a:xfrm>
            <a:off x="511712" y="1419622"/>
            <a:ext cx="3456384" cy="338554"/>
          </a:xfrm>
          <a:prstGeom prst="rect">
            <a:avLst/>
          </a:prstGeom>
          <a:noFill/>
        </p:spPr>
        <p:txBody>
          <a:bodyPr wrap="square">
            <a:spAutoFit/>
          </a:bodyPr>
          <a:lstStyle/>
          <a:p>
            <a:pPr algn="ctr"/>
            <a:r>
              <a:rPr lang="es-MX" sz="1600" b="1" dirty="0">
                <a:latin typeface="Arial" panose="020B0604020202020204" pitchFamily="34" charset="0"/>
                <a:cs typeface="Arial" panose="020B0604020202020204" pitchFamily="34" charset="0"/>
              </a:rPr>
              <a:t>Escobedo</a:t>
            </a:r>
            <a:endParaRPr lang="es-MX" sz="1600" dirty="0"/>
          </a:p>
        </p:txBody>
      </p:sp>
      <p:sp>
        <p:nvSpPr>
          <p:cNvPr id="7" name="CuadroTexto 6">
            <a:extLst>
              <a:ext uri="{FF2B5EF4-FFF2-40B4-BE49-F238E27FC236}">
                <a16:creationId xmlns:a16="http://schemas.microsoft.com/office/drawing/2014/main" id="{B4B8F613-F4E4-C113-DF74-9BE56949FAC9}"/>
              </a:ext>
            </a:extLst>
          </p:cNvPr>
          <p:cNvSpPr txBox="1"/>
          <p:nvPr/>
        </p:nvSpPr>
        <p:spPr>
          <a:xfrm>
            <a:off x="4499992" y="1419622"/>
            <a:ext cx="3456384" cy="338554"/>
          </a:xfrm>
          <a:prstGeom prst="rect">
            <a:avLst/>
          </a:prstGeom>
          <a:noFill/>
        </p:spPr>
        <p:txBody>
          <a:bodyPr wrap="square">
            <a:spAutoFit/>
          </a:bodyPr>
          <a:lstStyle/>
          <a:p>
            <a:pPr algn="ctr"/>
            <a:r>
              <a:rPr lang="es-MX" sz="1600" b="1" dirty="0">
                <a:latin typeface="Arial" panose="020B0604020202020204" pitchFamily="34" charset="0"/>
                <a:cs typeface="Arial" panose="020B0604020202020204" pitchFamily="34" charset="0"/>
              </a:rPr>
              <a:t>Diego de Godoy</a:t>
            </a:r>
            <a:endParaRPr lang="es-MX" sz="1600" dirty="0"/>
          </a:p>
        </p:txBody>
      </p:sp>
      <p:sp>
        <p:nvSpPr>
          <p:cNvPr id="8" name="Marcador de contenido 2">
            <a:extLst>
              <a:ext uri="{FF2B5EF4-FFF2-40B4-BE49-F238E27FC236}">
                <a16:creationId xmlns:a16="http://schemas.microsoft.com/office/drawing/2014/main" id="{5D91684E-E208-0268-C7E9-98716D16B812}"/>
              </a:ext>
            </a:extLst>
          </p:cNvPr>
          <p:cNvSpPr txBox="1">
            <a:spLocks/>
          </p:cNvSpPr>
          <p:nvPr/>
        </p:nvSpPr>
        <p:spPr>
          <a:xfrm>
            <a:off x="4391472" y="2107999"/>
            <a:ext cx="4176464" cy="452690"/>
          </a:xfrm>
          <a:prstGeom prst="rect">
            <a:avLst/>
          </a:prstGeom>
        </p:spPr>
        <p:txBody>
          <a:bodyPr vert="horz" lIns="91440" tIns="45720" rIns="91440" bIns="45720" rtlCol="0" anchor="ctr" anchorCtr="0">
            <a:normAutofit/>
          </a:bodyPr>
          <a:lst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a:lstStyle>
          <a:p>
            <a:pPr marL="0" indent="0" algn="just">
              <a:buNone/>
            </a:pPr>
            <a:r>
              <a:rPr lang="es-MX" sz="1400" dirty="0">
                <a:solidFill>
                  <a:schemeClr val="tx1"/>
                </a:solidFill>
                <a:latin typeface="Arial" panose="020B0604020202020204" pitchFamily="34" charset="0"/>
                <a:cs typeface="Arial" panose="020B0604020202020204" pitchFamily="34" charset="0"/>
              </a:rPr>
              <a:t>Dio fe de la Villa Rica de la Veracruz</a:t>
            </a:r>
            <a:r>
              <a:rPr lang="es-MX" sz="1200" dirty="0">
                <a:solidFill>
                  <a:schemeClr val="tx1"/>
                </a:solidFill>
                <a:latin typeface="Arial" panose="020B0604020202020204" pitchFamily="34" charset="0"/>
                <a:cs typeface="Arial" panose="020B0604020202020204" pitchFamily="34" charset="0"/>
              </a:rPr>
              <a:t>.</a:t>
            </a:r>
          </a:p>
          <a:p>
            <a:pPr marL="0" indent="0" algn="just">
              <a:buNone/>
            </a:pPr>
            <a:endParaRPr lang="es-MX" sz="1200" dirty="0">
              <a:solidFill>
                <a:schemeClr val="tx1"/>
              </a:solidFill>
              <a:latin typeface="Arial" panose="020B0604020202020204" pitchFamily="34" charset="0"/>
              <a:cs typeface="Arial" panose="020B0604020202020204" pitchFamily="34" charset="0"/>
            </a:endParaRPr>
          </a:p>
        </p:txBody>
      </p:sp>
      <p:sp>
        <p:nvSpPr>
          <p:cNvPr id="5" name="CuadroTexto 4">
            <a:extLst>
              <a:ext uri="{FF2B5EF4-FFF2-40B4-BE49-F238E27FC236}">
                <a16:creationId xmlns:a16="http://schemas.microsoft.com/office/drawing/2014/main" id="{179699C7-7A53-F802-3EBC-82DD59441F0E}"/>
              </a:ext>
            </a:extLst>
          </p:cNvPr>
          <p:cNvSpPr txBox="1"/>
          <p:nvPr/>
        </p:nvSpPr>
        <p:spPr>
          <a:xfrm>
            <a:off x="395536" y="320234"/>
            <a:ext cx="6768752" cy="523220"/>
          </a:xfrm>
          <a:prstGeom prst="rect">
            <a:avLst/>
          </a:prstGeom>
          <a:noFill/>
        </p:spPr>
        <p:txBody>
          <a:bodyPr wrap="square" rtlCol="0">
            <a:spAutoFit/>
          </a:bodyPr>
          <a:lstStyle/>
          <a:p>
            <a:r>
              <a:rPr lang="es-MX" sz="2800"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HISTORIA DEL DERECHO NOTARIAL</a:t>
            </a:r>
          </a:p>
        </p:txBody>
      </p:sp>
      <p:sp>
        <p:nvSpPr>
          <p:cNvPr id="9" name="CuadroTexto 8">
            <a:extLst>
              <a:ext uri="{FF2B5EF4-FFF2-40B4-BE49-F238E27FC236}">
                <a16:creationId xmlns:a16="http://schemas.microsoft.com/office/drawing/2014/main" id="{6FB7C65D-AC05-3780-324D-8F6D3FAB6597}"/>
              </a:ext>
            </a:extLst>
          </p:cNvPr>
          <p:cNvSpPr txBox="1"/>
          <p:nvPr/>
        </p:nvSpPr>
        <p:spPr>
          <a:xfrm>
            <a:off x="4380671" y="2716133"/>
            <a:ext cx="4572000" cy="954107"/>
          </a:xfrm>
          <a:prstGeom prst="rect">
            <a:avLst/>
          </a:prstGeom>
          <a:noFill/>
        </p:spPr>
        <p:txBody>
          <a:bodyPr wrap="square">
            <a:spAutoFit/>
          </a:bodyPr>
          <a:lstStyle/>
          <a:p>
            <a:pPr algn="just"/>
            <a:r>
              <a:rPr lang="es-MX" sz="1400" dirty="0">
                <a:latin typeface="Arial" panose="020B0604020202020204" pitchFamily="34" charset="0"/>
                <a:cs typeface="Arial" panose="020B0604020202020204" pitchFamily="34" charset="0"/>
              </a:rPr>
              <a:t>En 1792 se fundó el Real Colegio de Escribanos, a semejanza del establecido en la Corte de Madrid. </a:t>
            </a:r>
            <a:r>
              <a:rPr lang="es-MX" sz="1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Hoy en día es conocida como Colegio de Notarios de la Ciudad de México.</a:t>
            </a:r>
          </a:p>
        </p:txBody>
      </p:sp>
      <p:cxnSp>
        <p:nvCxnSpPr>
          <p:cNvPr id="11" name="Conector recto 10">
            <a:extLst>
              <a:ext uri="{FF2B5EF4-FFF2-40B4-BE49-F238E27FC236}">
                <a16:creationId xmlns:a16="http://schemas.microsoft.com/office/drawing/2014/main" id="{B9086B86-4668-ED22-85AC-F0618C249457}"/>
              </a:ext>
            </a:extLst>
          </p:cNvPr>
          <p:cNvCxnSpPr/>
          <p:nvPr/>
        </p:nvCxnSpPr>
        <p:spPr>
          <a:xfrm>
            <a:off x="4283968" y="1059582"/>
            <a:ext cx="0" cy="4083571"/>
          </a:xfrm>
          <a:prstGeom prst="line">
            <a:avLst/>
          </a:prstGeom>
        </p:spPr>
        <p:style>
          <a:lnRef idx="3">
            <a:schemeClr val="accent1"/>
          </a:lnRef>
          <a:fillRef idx="0">
            <a:schemeClr val="accent1"/>
          </a:fillRef>
          <a:effectRef idx="2">
            <a:schemeClr val="accent1"/>
          </a:effectRef>
          <a:fontRef idx="minor">
            <a:schemeClr val="tx1"/>
          </a:fontRef>
        </p:style>
      </p:cxnSp>
      <p:cxnSp>
        <p:nvCxnSpPr>
          <p:cNvPr id="13" name="Conector recto 12">
            <a:extLst>
              <a:ext uri="{FF2B5EF4-FFF2-40B4-BE49-F238E27FC236}">
                <a16:creationId xmlns:a16="http://schemas.microsoft.com/office/drawing/2014/main" id="{87A856EF-DBC4-65D3-D8FF-B31700CB087C}"/>
              </a:ext>
            </a:extLst>
          </p:cNvPr>
          <p:cNvCxnSpPr>
            <a:endCxn id="4" idx="3"/>
          </p:cNvCxnSpPr>
          <p:nvPr/>
        </p:nvCxnSpPr>
        <p:spPr>
          <a:xfrm>
            <a:off x="4283968" y="2571576"/>
            <a:ext cx="4860032" cy="1"/>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0192872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CUCSH\Downloads\Coffee Law. Conversatorio- 20 de febrero 2021(2).png">
            <a:extLst>
              <a:ext uri="{FF2B5EF4-FFF2-40B4-BE49-F238E27FC236}">
                <a16:creationId xmlns:a16="http://schemas.microsoft.com/office/drawing/2014/main" id="{D7812DCD-12BE-80AF-E02F-AC23E968DFE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0" y="0"/>
            <a:ext cx="9144000" cy="5143153"/>
          </a:xfrm>
          <a:prstGeom prst="rect">
            <a:avLst/>
          </a:prstGeom>
          <a:solidFill>
            <a:srgbClr val="FFFFFF"/>
          </a:solidFill>
        </p:spPr>
      </p:pic>
      <p:sp>
        <p:nvSpPr>
          <p:cNvPr id="5" name="Marcador de contenido 2">
            <a:extLst>
              <a:ext uri="{FF2B5EF4-FFF2-40B4-BE49-F238E27FC236}">
                <a16:creationId xmlns:a16="http://schemas.microsoft.com/office/drawing/2014/main" id="{F74FCAC2-F648-F1F1-1B02-BA3A93772500}"/>
              </a:ext>
            </a:extLst>
          </p:cNvPr>
          <p:cNvSpPr>
            <a:spLocks noGrp="1"/>
          </p:cNvSpPr>
          <p:nvPr>
            <p:ph idx="1"/>
          </p:nvPr>
        </p:nvSpPr>
        <p:spPr>
          <a:xfrm>
            <a:off x="395536" y="1114251"/>
            <a:ext cx="7543800" cy="2914650"/>
          </a:xfrm>
        </p:spPr>
        <p:txBody>
          <a:bodyPr>
            <a:normAutofit/>
          </a:bodyPr>
          <a:lstStyle/>
          <a:p>
            <a:pPr marL="0" indent="0" algn="just">
              <a:buNone/>
            </a:pPr>
            <a:r>
              <a:rPr lang="es-MX" sz="2800" i="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 tecnología es un sirviente útil, pero es un jefe peligroso”.</a:t>
            </a:r>
          </a:p>
          <a:p>
            <a:pPr marL="0" indent="0" algn="r">
              <a:buNone/>
            </a:pPr>
            <a:r>
              <a:rPr lang="es-MX"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Christian Louis Lange</a:t>
            </a:r>
          </a:p>
        </p:txBody>
      </p:sp>
    </p:spTree>
    <p:extLst>
      <p:ext uri="{BB962C8B-B14F-4D97-AF65-F5344CB8AC3E}">
        <p14:creationId xmlns:p14="http://schemas.microsoft.com/office/powerpoint/2010/main" val="274467156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CUCSH\Downloads\Coffee Law. Conversatorio- 20 de febrero 2021(2).png"/>
          <p:cNvPicPr>
            <a:picLocks noChangeAspect="1" noChangeArrowheads="1"/>
          </p:cNvPicPr>
          <p:nvPr/>
        </p:nvPicPr>
        <p:blipFill rotWithShape="1">
          <a:blip r:embed="rId2">
            <a:extLst>
              <a:ext uri="{28A0092B-C50C-407E-A947-70E740481C1C}">
                <a14:useLocalDpi xmlns:a14="http://schemas.microsoft.com/office/drawing/2010/main" val="0"/>
              </a:ext>
            </a:extLst>
          </a:blip>
          <a:srcRect b="3039"/>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1 Título"/>
          <p:cNvSpPr>
            <a:spLocks noGrp="1"/>
          </p:cNvSpPr>
          <p:nvPr>
            <p:ph type="title"/>
          </p:nvPr>
        </p:nvSpPr>
        <p:spPr>
          <a:xfrm>
            <a:off x="0" y="2067694"/>
            <a:ext cx="9144000" cy="857250"/>
          </a:xfrm>
        </p:spPr>
        <p:txBody>
          <a:bodyPr>
            <a:normAutofit/>
          </a:bodyPr>
          <a:lstStyle/>
          <a:p>
            <a:pPr algn="ctr"/>
            <a:r>
              <a:rPr lang="es-MX" sz="4400" dirty="0">
                <a:solidFill>
                  <a:schemeClr val="tx1"/>
                </a:solidFill>
                <a:effectLst>
                  <a:outerShdw blurRad="38100" dist="38100" dir="2700000" algn="tl">
                    <a:srgbClr val="000000">
                      <a:alpha val="43137"/>
                    </a:srgbClr>
                  </a:outerShdw>
                </a:effectLst>
                <a:latin typeface="Arial Rounded MT Bold" pitchFamily="34" charset="0"/>
                <a:cs typeface="Aharoni" pitchFamily="2" charset="-79"/>
              </a:rPr>
              <a:t>¡GRACIAS!</a:t>
            </a:r>
          </a:p>
        </p:txBody>
      </p:sp>
      <p:sp>
        <p:nvSpPr>
          <p:cNvPr id="2" name="AutoShape 2" descr="10 Características del Derecho Pena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Tree>
    <p:extLst>
      <p:ext uri="{BB962C8B-B14F-4D97-AF65-F5344CB8AC3E}">
        <p14:creationId xmlns:p14="http://schemas.microsoft.com/office/powerpoint/2010/main" val="324920962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Users\CUCSH\Downloads\Coffee Law. Conversatorio- 20 de febrero 2021(2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1 Marcador de contenido"/>
          <p:cNvSpPr>
            <a:spLocks noGrp="1"/>
          </p:cNvSpPr>
          <p:nvPr>
            <p:ph idx="1"/>
          </p:nvPr>
        </p:nvSpPr>
        <p:spPr>
          <a:xfrm>
            <a:off x="3985951" y="1777803"/>
            <a:ext cx="4968552" cy="781174"/>
          </a:xfrm>
        </p:spPr>
        <p:txBody>
          <a:bodyPr>
            <a:noAutofit/>
          </a:bodyPr>
          <a:lstStyle/>
          <a:p>
            <a:pPr algn="just"/>
            <a:r>
              <a:rPr lang="es-MX" sz="1800" b="1" dirty="0">
                <a:solidFill>
                  <a:schemeClr val="tx1"/>
                </a:solidFill>
                <a:latin typeface="Arial" pitchFamily="34" charset="0"/>
                <a:cs typeface="Arial" pitchFamily="34" charset="0"/>
              </a:rPr>
              <a:t>@</a:t>
            </a:r>
            <a:r>
              <a:rPr lang="es-MX" sz="1800" b="1" dirty="0" err="1">
                <a:solidFill>
                  <a:schemeClr val="tx1"/>
                </a:solidFill>
                <a:latin typeface="Arial" pitchFamily="34" charset="0"/>
                <a:cs typeface="Arial" pitchFamily="34" charset="0"/>
              </a:rPr>
              <a:t>RodolfoGMtz</a:t>
            </a:r>
            <a:endParaRPr lang="es-MX" sz="1800" b="1" dirty="0">
              <a:solidFill>
                <a:schemeClr val="tx1"/>
              </a:solidFill>
              <a:latin typeface="Arial" pitchFamily="34" charset="0"/>
              <a:cs typeface="Arial" pitchFamily="34" charset="0"/>
            </a:endParaRPr>
          </a:p>
          <a:p>
            <a:pPr algn="just"/>
            <a:r>
              <a:rPr lang="es-MX" sz="1800" b="1" dirty="0">
                <a:solidFill>
                  <a:schemeClr val="tx1"/>
                </a:solidFill>
                <a:latin typeface="Arial" pitchFamily="34" charset="0"/>
                <a:cs typeface="Arial" pitchFamily="34" charset="0"/>
              </a:rPr>
              <a:t>Rodo Guerrero</a:t>
            </a:r>
          </a:p>
          <a:p>
            <a:pPr algn="just"/>
            <a:r>
              <a:rPr lang="es-MX" sz="1600" b="1" i="1" dirty="0">
                <a:solidFill>
                  <a:schemeClr val="tx1"/>
                </a:solidFill>
                <a:latin typeface="Arial" panose="020B0604020202020204" pitchFamily="34" charset="0"/>
                <a:cs typeface="Arial" panose="020B0604020202020204" pitchFamily="34" charset="0"/>
              </a:rPr>
              <a:t>rodolfo.gmartinez@academicos.udg.mx</a:t>
            </a:r>
            <a:endParaRPr lang="es-MX" sz="2000" b="1" i="1" dirty="0">
              <a:solidFill>
                <a:schemeClr val="tx1"/>
              </a:solidFill>
              <a:latin typeface="Arial" panose="020B0604020202020204" pitchFamily="34" charset="0"/>
              <a:cs typeface="Arial" pitchFamily="34" charset="0"/>
            </a:endParaRPr>
          </a:p>
          <a:p>
            <a:pPr algn="just"/>
            <a:r>
              <a:rPr lang="es-MX" sz="1600" b="1" i="1" dirty="0">
                <a:solidFill>
                  <a:schemeClr val="tx1"/>
                </a:solidFill>
                <a:latin typeface="Arial" panose="020B0604020202020204" pitchFamily="34" charset="0"/>
                <a:cs typeface="Arial" panose="020B0604020202020204" pitchFamily="34" charset="0"/>
              </a:rPr>
              <a:t>roguerrero@up.edu.mx</a:t>
            </a:r>
            <a:endParaRPr lang="es-MX" sz="2000" b="1" i="1" dirty="0">
              <a:solidFill>
                <a:schemeClr val="tx1"/>
              </a:solidFill>
              <a:latin typeface="Arial" panose="020B0604020202020204" pitchFamily="34" charset="0"/>
              <a:cs typeface="Arial" pitchFamily="34" charset="0"/>
            </a:endParaRPr>
          </a:p>
        </p:txBody>
      </p:sp>
      <p:pic>
        <p:nvPicPr>
          <p:cNvPr id="4098" name="Picture 2" descr="C:\Users\CUCSH\Desktop\JUSTICIA ONLINE\Rodolfo Guerrero Martínez.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91680" y="1276307"/>
            <a:ext cx="2187352" cy="214178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4100" name="Picture 4" descr="Logo Youtube Play PNG transparente - Stick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53491" y="1930974"/>
            <a:ext cx="314526" cy="242594"/>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Archivo:Instagram logo 2016.svg - Wikipedia, la enciclopedia libr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70227" y="1919053"/>
            <a:ext cx="292773" cy="265327"/>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Facebook - Inicia sesión o regístrate"/>
          <p:cNvPicPr>
            <a:picLocks noChangeAspect="1" noChangeArrowheads="1"/>
          </p:cNvPicPr>
          <p:nvPr/>
        </p:nvPicPr>
        <p:blipFill>
          <a:blip r:embed="rId7" cstate="print">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894533" y="1919053"/>
            <a:ext cx="288032" cy="277798"/>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29442196-8C9B-9E30-0FF2-68515E7879F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3266" t="20250" r="28344" b="18517"/>
          <a:stretch/>
        </p:blipFill>
        <p:spPr>
          <a:xfrm>
            <a:off x="6054483" y="1533644"/>
            <a:ext cx="321039" cy="288032"/>
          </a:xfrm>
          <a:prstGeom prst="rect">
            <a:avLst/>
          </a:prstGeom>
        </p:spPr>
      </p:pic>
    </p:spTree>
    <p:extLst>
      <p:ext uri="{BB962C8B-B14F-4D97-AF65-F5344CB8AC3E}">
        <p14:creationId xmlns:p14="http://schemas.microsoft.com/office/powerpoint/2010/main" val="151093484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CUCSH\Downloads\Coffee Law. Conversatorio- 20 de febrero 2021(2).png">
            <a:extLst>
              <a:ext uri="{FF2B5EF4-FFF2-40B4-BE49-F238E27FC236}">
                <a16:creationId xmlns:a16="http://schemas.microsoft.com/office/drawing/2014/main" id="{13036927-0612-742D-8322-2094621199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153"/>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a:extLst>
              <a:ext uri="{FF2B5EF4-FFF2-40B4-BE49-F238E27FC236}">
                <a16:creationId xmlns:a16="http://schemas.microsoft.com/office/drawing/2014/main" id="{BFC28CB4-0CD4-1197-2EFD-20B7EA5FA4C9}"/>
              </a:ext>
            </a:extLst>
          </p:cNvPr>
          <p:cNvPicPr>
            <a:picLocks noChangeAspect="1"/>
          </p:cNvPicPr>
          <p:nvPr/>
        </p:nvPicPr>
        <p:blipFill>
          <a:blip r:embed="rId4"/>
          <a:stretch>
            <a:fillRect/>
          </a:stretch>
        </p:blipFill>
        <p:spPr>
          <a:xfrm>
            <a:off x="182061" y="1527545"/>
            <a:ext cx="2697714" cy="208806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Imagen 6">
            <a:extLst>
              <a:ext uri="{FF2B5EF4-FFF2-40B4-BE49-F238E27FC236}">
                <a16:creationId xmlns:a16="http://schemas.microsoft.com/office/drawing/2014/main" id="{A677FEB7-31E1-5C34-9636-5E9277160EB0}"/>
              </a:ext>
            </a:extLst>
          </p:cNvPr>
          <p:cNvPicPr>
            <a:picLocks noChangeAspect="1"/>
          </p:cNvPicPr>
          <p:nvPr/>
        </p:nvPicPr>
        <p:blipFill>
          <a:blip r:embed="rId5"/>
          <a:stretch>
            <a:fillRect/>
          </a:stretch>
        </p:blipFill>
        <p:spPr>
          <a:xfrm>
            <a:off x="3229469" y="1464013"/>
            <a:ext cx="2655637" cy="215159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Imagen 8">
            <a:extLst>
              <a:ext uri="{FF2B5EF4-FFF2-40B4-BE49-F238E27FC236}">
                <a16:creationId xmlns:a16="http://schemas.microsoft.com/office/drawing/2014/main" id="{29B1E679-7B28-A14F-84F0-429EBA3A046A}"/>
              </a:ext>
            </a:extLst>
          </p:cNvPr>
          <p:cNvPicPr>
            <a:picLocks noChangeAspect="1"/>
          </p:cNvPicPr>
          <p:nvPr/>
        </p:nvPicPr>
        <p:blipFill>
          <a:blip r:embed="rId6"/>
          <a:stretch>
            <a:fillRect/>
          </a:stretch>
        </p:blipFill>
        <p:spPr>
          <a:xfrm>
            <a:off x="6306302" y="1447586"/>
            <a:ext cx="2655637" cy="21680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0" name="CuadroTexto 9">
            <a:extLst>
              <a:ext uri="{FF2B5EF4-FFF2-40B4-BE49-F238E27FC236}">
                <a16:creationId xmlns:a16="http://schemas.microsoft.com/office/drawing/2014/main" id="{03903367-8B1A-0668-906C-2786F66E6596}"/>
              </a:ext>
            </a:extLst>
          </p:cNvPr>
          <p:cNvSpPr txBox="1"/>
          <p:nvPr/>
        </p:nvSpPr>
        <p:spPr>
          <a:xfrm>
            <a:off x="395536" y="464869"/>
            <a:ext cx="4870255" cy="523220"/>
          </a:xfrm>
          <a:prstGeom prst="rect">
            <a:avLst/>
          </a:prstGeom>
          <a:noFill/>
        </p:spPr>
        <p:txBody>
          <a:bodyPr wrap="square" rtlCol="0">
            <a:spAutoFit/>
          </a:bodyPr>
          <a:lstStyle/>
          <a:p>
            <a:r>
              <a:rPr lang="es-MX" sz="2800"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AVANCE TECNOLÓGICO </a:t>
            </a:r>
          </a:p>
        </p:txBody>
      </p:sp>
    </p:spTree>
    <p:extLst>
      <p:ext uri="{BB962C8B-B14F-4D97-AF65-F5344CB8AC3E}">
        <p14:creationId xmlns:p14="http://schemas.microsoft.com/office/powerpoint/2010/main" val="158757868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CUCSH\Downloads\Coffee Law. Conversatorio- 20 de febrero 2021(2).png">
            <a:extLst>
              <a:ext uri="{FF2B5EF4-FFF2-40B4-BE49-F238E27FC236}">
                <a16:creationId xmlns:a16="http://schemas.microsoft.com/office/drawing/2014/main" id="{13036927-0612-742D-8322-2094621199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153"/>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id="{0C65BB88-F143-FFA5-1FD9-D52D6F90E91D}"/>
              </a:ext>
            </a:extLst>
          </p:cNvPr>
          <p:cNvSpPr txBox="1"/>
          <p:nvPr/>
        </p:nvSpPr>
        <p:spPr>
          <a:xfrm>
            <a:off x="395536" y="456362"/>
            <a:ext cx="6768752" cy="523220"/>
          </a:xfrm>
          <a:prstGeom prst="rect">
            <a:avLst/>
          </a:prstGeom>
          <a:noFill/>
        </p:spPr>
        <p:txBody>
          <a:bodyPr wrap="square" rtlCol="0">
            <a:spAutoFit/>
          </a:bodyPr>
          <a:lstStyle/>
          <a:p>
            <a:r>
              <a:rPr lang="es-MX" sz="2800"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NOCIONES GENERALES</a:t>
            </a:r>
          </a:p>
        </p:txBody>
      </p:sp>
      <p:sp>
        <p:nvSpPr>
          <p:cNvPr id="10" name="Marcador de contenido 9">
            <a:extLst>
              <a:ext uri="{FF2B5EF4-FFF2-40B4-BE49-F238E27FC236}">
                <a16:creationId xmlns:a16="http://schemas.microsoft.com/office/drawing/2014/main" id="{0BE261FD-BFBC-AA75-6AAF-C5AE33D8DE0F}"/>
              </a:ext>
            </a:extLst>
          </p:cNvPr>
          <p:cNvSpPr>
            <a:spLocks noGrp="1"/>
          </p:cNvSpPr>
          <p:nvPr>
            <p:ph idx="1"/>
          </p:nvPr>
        </p:nvSpPr>
        <p:spPr>
          <a:xfrm>
            <a:off x="179512" y="1103597"/>
            <a:ext cx="7543800" cy="1512168"/>
          </a:xfrm>
        </p:spPr>
        <p:txBody>
          <a:bodyPr>
            <a:normAutofit/>
          </a:bodyPr>
          <a:lstStyle/>
          <a:p>
            <a:pPr algn="just"/>
            <a:r>
              <a:rPr lang="es-MX" sz="18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 palabra notario, desde el punto de vista gramatical, deriva del latín </a:t>
            </a:r>
            <a:r>
              <a:rPr lang="es-MX" sz="1800" dirty="0" err="1">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Notarius</a:t>
            </a:r>
            <a:r>
              <a:rPr lang="es-MX" sz="18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De acuerdo al Diccionario de la Lengua Española, significa "el funcionario público autorizado para dar fe de los contratos, testamentos y otros actos extrajudiciales, conforme a las leyes."</a:t>
            </a:r>
          </a:p>
        </p:txBody>
      </p:sp>
      <p:sp>
        <p:nvSpPr>
          <p:cNvPr id="12" name="CuadroTexto 11">
            <a:extLst>
              <a:ext uri="{FF2B5EF4-FFF2-40B4-BE49-F238E27FC236}">
                <a16:creationId xmlns:a16="http://schemas.microsoft.com/office/drawing/2014/main" id="{FC20C899-C229-A70A-C332-72F9C71F10BB}"/>
              </a:ext>
            </a:extLst>
          </p:cNvPr>
          <p:cNvSpPr txBox="1"/>
          <p:nvPr/>
        </p:nvSpPr>
        <p:spPr>
          <a:xfrm>
            <a:off x="1547664" y="2863795"/>
            <a:ext cx="6391672" cy="1015663"/>
          </a:xfrm>
          <a:prstGeom prst="rect">
            <a:avLst/>
          </a:prstGeom>
          <a:noFill/>
        </p:spPr>
        <p:txBody>
          <a:bodyPr wrap="square">
            <a:spAutoFit/>
          </a:bodyPr>
          <a:lstStyle/>
          <a:p>
            <a:pPr algn="just"/>
            <a:r>
              <a:rPr lang="es-MX" sz="2000" dirty="0">
                <a:latin typeface="Arial" panose="020B0604020202020204" pitchFamily="34" charset="0"/>
                <a:cs typeface="Arial" panose="020B0604020202020204" pitchFamily="34" charset="0"/>
              </a:rPr>
              <a:t>Rafael De Pina, el notario "es el titular de la función pública consistente de manera esencial en dar fe de los actos jurídicos que ante él se celebran".</a:t>
            </a:r>
          </a:p>
        </p:txBody>
      </p:sp>
    </p:spTree>
    <p:extLst>
      <p:ext uri="{BB962C8B-B14F-4D97-AF65-F5344CB8AC3E}">
        <p14:creationId xmlns:p14="http://schemas.microsoft.com/office/powerpoint/2010/main" val="3787444139"/>
      </p:ext>
    </p:extLst>
  </p:cSld>
  <p:clrMapOvr>
    <a:masterClrMapping/>
  </p:clrMapOvr>
  <p:transition spd="med">
    <p:pull/>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CUCSH\Downloads\Coffee Law. Conversatorio- 20 de febrero 2021(2).png">
            <a:extLst>
              <a:ext uri="{FF2B5EF4-FFF2-40B4-BE49-F238E27FC236}">
                <a16:creationId xmlns:a16="http://schemas.microsoft.com/office/drawing/2014/main" id="{13036927-0612-742D-8322-2094621199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1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contenido 2">
            <a:extLst>
              <a:ext uri="{FF2B5EF4-FFF2-40B4-BE49-F238E27FC236}">
                <a16:creationId xmlns:a16="http://schemas.microsoft.com/office/drawing/2014/main" id="{E1F8822C-30A8-3885-F9A6-0A988D954C3F}"/>
              </a:ext>
            </a:extLst>
          </p:cNvPr>
          <p:cNvSpPr>
            <a:spLocks noGrp="1"/>
          </p:cNvSpPr>
          <p:nvPr>
            <p:ph idx="1"/>
          </p:nvPr>
        </p:nvSpPr>
        <p:spPr>
          <a:xfrm>
            <a:off x="323528" y="1065442"/>
            <a:ext cx="7128792" cy="1097633"/>
          </a:xfrm>
        </p:spPr>
        <p:txBody>
          <a:bodyPr>
            <a:normAutofit lnSpcReduction="10000"/>
          </a:bodyPr>
          <a:lstStyle/>
          <a:p>
            <a:pPr marL="0" indent="0" algn="just">
              <a:buNone/>
            </a:pPr>
            <a:r>
              <a:rPr lang="es-MX" sz="18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Entendemos aquella actividad que realiza el notario dentro del ejercicio de la profesión, es lo que se denomina comúnmente el quehacer notarial; desde el requerimiento del cliente hasta la redacción del instrumento público. </a:t>
            </a:r>
          </a:p>
        </p:txBody>
      </p:sp>
      <p:sp>
        <p:nvSpPr>
          <p:cNvPr id="2" name="CuadroTexto 1">
            <a:extLst>
              <a:ext uri="{FF2B5EF4-FFF2-40B4-BE49-F238E27FC236}">
                <a16:creationId xmlns:a16="http://schemas.microsoft.com/office/drawing/2014/main" id="{0C65BB88-F143-FFA5-1FD9-D52D6F90E91D}"/>
              </a:ext>
            </a:extLst>
          </p:cNvPr>
          <p:cNvSpPr txBox="1"/>
          <p:nvPr/>
        </p:nvSpPr>
        <p:spPr>
          <a:xfrm>
            <a:off x="251520" y="267494"/>
            <a:ext cx="6768752" cy="523220"/>
          </a:xfrm>
          <a:prstGeom prst="rect">
            <a:avLst/>
          </a:prstGeom>
          <a:noFill/>
        </p:spPr>
        <p:txBody>
          <a:bodyPr wrap="square" rtlCol="0">
            <a:spAutoFit/>
          </a:bodyPr>
          <a:lstStyle/>
          <a:p>
            <a:r>
              <a:rPr lang="es-MX" sz="2800"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 FUNCIÓN NOTARIAL</a:t>
            </a:r>
          </a:p>
        </p:txBody>
      </p:sp>
      <p:sp>
        <p:nvSpPr>
          <p:cNvPr id="6" name="CuadroTexto 5">
            <a:extLst>
              <a:ext uri="{FF2B5EF4-FFF2-40B4-BE49-F238E27FC236}">
                <a16:creationId xmlns:a16="http://schemas.microsoft.com/office/drawing/2014/main" id="{78778137-9F7D-8F8D-3657-97CD6122DAD0}"/>
              </a:ext>
            </a:extLst>
          </p:cNvPr>
          <p:cNvSpPr txBox="1"/>
          <p:nvPr/>
        </p:nvSpPr>
        <p:spPr>
          <a:xfrm>
            <a:off x="1043608" y="2536019"/>
            <a:ext cx="7704856" cy="1384995"/>
          </a:xfrm>
          <a:prstGeom prst="rect">
            <a:avLst/>
          </a:prstGeom>
          <a:noFill/>
        </p:spPr>
        <p:txBody>
          <a:bodyPr wrap="square">
            <a:spAutoFit/>
          </a:bodyPr>
          <a:lstStyle/>
          <a:p>
            <a:pPr algn="just"/>
            <a:r>
              <a:rPr lang="es-MX" sz="1400" dirty="0">
                <a:latin typeface="Arial" panose="020B0604020202020204" pitchFamily="34" charset="0"/>
                <a:cs typeface="Arial" panose="020B0604020202020204" pitchFamily="34" charset="0"/>
              </a:rPr>
              <a:t>En el marco del primer congreso de la Unión Internacional del Notariado, celebrada en la ciudad de Buenos Aires Argentina, en 1948 se aprobó la siguiente definición: el notario tiene una función pública dentro de la cual debe, </a:t>
            </a:r>
            <a:r>
              <a:rPr lang="es-MX" sz="1400"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“recibir, interpretar y dar forma legal a la voluntad de las partes, redactando los instrumentos adecuados a ese fin, confiriéndoles autenticidad, conservando los originales de éstos y expidiendo copias que den fe de su contenido. En su función está contenida la autenticación de hechos” (Muñoz, N. 2007. p. 61)</a:t>
            </a:r>
          </a:p>
        </p:txBody>
      </p:sp>
      <p:cxnSp>
        <p:nvCxnSpPr>
          <p:cNvPr id="7" name="Conector recto 6">
            <a:extLst>
              <a:ext uri="{FF2B5EF4-FFF2-40B4-BE49-F238E27FC236}">
                <a16:creationId xmlns:a16="http://schemas.microsoft.com/office/drawing/2014/main" id="{B7456C8C-3C1C-1E23-DDD4-B272F432A6D8}"/>
              </a:ext>
            </a:extLst>
          </p:cNvPr>
          <p:cNvCxnSpPr/>
          <p:nvPr/>
        </p:nvCxnSpPr>
        <p:spPr>
          <a:xfrm>
            <a:off x="899592" y="2437803"/>
            <a:ext cx="0" cy="2705350"/>
          </a:xfrm>
          <a:prstGeom prst="line">
            <a:avLst/>
          </a:prstGeom>
        </p:spPr>
        <p:style>
          <a:lnRef idx="3">
            <a:schemeClr val="dk1"/>
          </a:lnRef>
          <a:fillRef idx="0">
            <a:schemeClr val="dk1"/>
          </a:fillRef>
          <a:effectRef idx="2">
            <a:schemeClr val="dk1"/>
          </a:effectRef>
          <a:fontRef idx="minor">
            <a:schemeClr val="tx1"/>
          </a:fontRef>
        </p:style>
      </p:cxnSp>
      <p:cxnSp>
        <p:nvCxnSpPr>
          <p:cNvPr id="9" name="Conector recto 8">
            <a:extLst>
              <a:ext uri="{FF2B5EF4-FFF2-40B4-BE49-F238E27FC236}">
                <a16:creationId xmlns:a16="http://schemas.microsoft.com/office/drawing/2014/main" id="{AAAA3D91-72D4-551D-2498-444A9266A112}"/>
              </a:ext>
            </a:extLst>
          </p:cNvPr>
          <p:cNvCxnSpPr>
            <a:cxnSpLocks/>
          </p:cNvCxnSpPr>
          <p:nvPr/>
        </p:nvCxnSpPr>
        <p:spPr>
          <a:xfrm>
            <a:off x="0" y="2427734"/>
            <a:ext cx="4067944" cy="0"/>
          </a:xfrm>
          <a:prstGeom prst="line">
            <a:avLst/>
          </a:prstGeom>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4157256953"/>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LEGALTECH, LA HERRAMIENTA QUE TRANSFORMA EL DERECHO"/>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artisticGlowDiffused/>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0" y="-1"/>
            <a:ext cx="9144000" cy="5143501"/>
          </a:xfrm>
          <a:prstGeom prst="rect">
            <a:avLst/>
          </a:prstGeom>
          <a:noFill/>
          <a:extLst>
            <a:ext uri="{909E8E84-426E-40DD-AFC4-6F175D3DCCD1}">
              <a14:hiddenFill xmlns:a14="http://schemas.microsoft.com/office/drawing/2010/main">
                <a:solidFill>
                  <a:srgbClr val="FFFFFF"/>
                </a:solidFill>
              </a14:hiddenFill>
            </a:ext>
          </a:extLst>
        </p:spPr>
      </p:pic>
      <p:sp>
        <p:nvSpPr>
          <p:cNvPr id="6" name="1 Título"/>
          <p:cNvSpPr>
            <a:spLocks noGrp="1"/>
          </p:cNvSpPr>
          <p:nvPr>
            <p:ph type="title"/>
          </p:nvPr>
        </p:nvSpPr>
        <p:spPr>
          <a:xfrm>
            <a:off x="971600" y="3147814"/>
            <a:ext cx="7429872" cy="1200150"/>
          </a:xfrm>
        </p:spPr>
        <p:txBody>
          <a:bodyPr>
            <a:normAutofit fontScale="90000"/>
          </a:bodyPr>
          <a:lstStyle/>
          <a:p>
            <a:pPr marL="0" indent="0" algn="ctr"/>
            <a:r>
              <a:rPr lang="es-MX" sz="4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¿QUÉ ES EL LEGALTECH?</a:t>
            </a:r>
            <a:endParaRPr lang="es-MX" sz="31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haroni" pitchFamily="2" charset="-79"/>
              <a:cs typeface="Aharoni" pitchFamily="2" charset="-79"/>
            </a:endParaRPr>
          </a:p>
        </p:txBody>
      </p:sp>
    </p:spTree>
    <p:extLst>
      <p:ext uri="{BB962C8B-B14F-4D97-AF65-F5344CB8AC3E}">
        <p14:creationId xmlns:p14="http://schemas.microsoft.com/office/powerpoint/2010/main" val="82489977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CUCSH\Downloads\Coffee Law. Conversatorio- 20 de febrero 2021(2).png">
            <a:extLst>
              <a:ext uri="{FF2B5EF4-FFF2-40B4-BE49-F238E27FC236}">
                <a16:creationId xmlns:a16="http://schemas.microsoft.com/office/drawing/2014/main" id="{71A5AF58-E409-9F35-B89A-0B247B11D9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7"/>
            <a:ext cx="9144000" cy="5143153"/>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a:extLst>
              <a:ext uri="{FF2B5EF4-FFF2-40B4-BE49-F238E27FC236}">
                <a16:creationId xmlns:a16="http://schemas.microsoft.com/office/drawing/2014/main" id="{8FEB4D2A-AFB0-66CD-E682-DD7EC88AD629}"/>
              </a:ext>
            </a:extLst>
          </p:cNvPr>
          <p:cNvSpPr txBox="1"/>
          <p:nvPr/>
        </p:nvSpPr>
        <p:spPr>
          <a:xfrm>
            <a:off x="251520" y="422329"/>
            <a:ext cx="6912768" cy="1477328"/>
          </a:xfrm>
          <a:prstGeom prst="rect">
            <a:avLst/>
          </a:prstGeom>
          <a:noFill/>
        </p:spPr>
        <p:txBody>
          <a:bodyPr wrap="square">
            <a:spAutoFit/>
          </a:bodyPr>
          <a:lstStyle/>
          <a:p>
            <a:pPr algn="just"/>
            <a:r>
              <a:rPr lang="es-ES" b="1" dirty="0">
                <a:solidFill>
                  <a:srgbClr val="333333"/>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LEGALTECH, </a:t>
            </a:r>
            <a:r>
              <a:rPr lang="es-ES" dirty="0">
                <a:solidFill>
                  <a:srgbClr val="333333"/>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es la abreviatura anglosajona de </a:t>
            </a:r>
            <a:r>
              <a:rPr lang="es-ES" i="1" dirty="0">
                <a:solidFill>
                  <a:srgbClr val="333333"/>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Legal </a:t>
            </a:r>
            <a:r>
              <a:rPr lang="es-ES" i="1" dirty="0" err="1">
                <a:solidFill>
                  <a:srgbClr val="333333"/>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Technology</a:t>
            </a:r>
            <a:r>
              <a:rPr lang="es-ES" dirty="0">
                <a:solidFill>
                  <a:srgbClr val="333333"/>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sin duda fue la primera forma para hablar de tecnología legal. En ese sentido, comúnmente se entiende que </a:t>
            </a:r>
            <a:r>
              <a:rPr lang="es-ES" dirty="0" err="1">
                <a:solidFill>
                  <a:srgbClr val="333333"/>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Legaltech</a:t>
            </a:r>
            <a:r>
              <a:rPr lang="es-ES" dirty="0">
                <a:solidFill>
                  <a:srgbClr val="333333"/>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se refiere al </a:t>
            </a:r>
            <a:r>
              <a:rPr lang="es-ES" b="1" dirty="0">
                <a:solidFill>
                  <a:srgbClr val="333333"/>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uso de tecnología para proporcionar servicios legales, </a:t>
            </a:r>
            <a:r>
              <a:rPr lang="es-ES" dirty="0">
                <a:solidFill>
                  <a:srgbClr val="333333"/>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ni más ni menos.</a:t>
            </a:r>
            <a:endParaRPr lang="es-MX"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5" name="Marcador de contenido 4">
            <a:extLst>
              <a:ext uri="{FF2B5EF4-FFF2-40B4-BE49-F238E27FC236}">
                <a16:creationId xmlns:a16="http://schemas.microsoft.com/office/drawing/2014/main" id="{D8A4EB4B-2CC9-3D30-C990-3838C34F7ACC}"/>
              </a:ext>
            </a:extLst>
          </p:cNvPr>
          <p:cNvSpPr>
            <a:spLocks noGrp="1"/>
          </p:cNvSpPr>
          <p:nvPr>
            <p:ph idx="1"/>
          </p:nvPr>
        </p:nvSpPr>
        <p:spPr>
          <a:xfrm>
            <a:off x="1907704" y="2320901"/>
            <a:ext cx="6645424" cy="1947663"/>
          </a:xfrm>
        </p:spPr>
        <p:txBody>
          <a:bodyPr>
            <a:normAutofit fontScale="92500" lnSpcReduction="10000"/>
          </a:bodyPr>
          <a:lstStyle/>
          <a:p>
            <a:pPr algn="just">
              <a:buFont typeface="Arial" panose="020B0604020202020204" pitchFamily="34" charset="0"/>
              <a:buChar char="•"/>
            </a:pPr>
            <a:r>
              <a:rPr lang="es-ES" sz="1900" b="0" i="0" dirty="0">
                <a:solidFill>
                  <a:schemeClr val="tx1"/>
                </a:solidFill>
                <a:effectLst/>
                <a:latin typeface="Arial" panose="020B0604020202020204" pitchFamily="34" charset="0"/>
                <a:cs typeface="Arial" panose="020B0604020202020204" pitchFamily="34" charset="0"/>
              </a:rPr>
              <a:t>Software o servicios online que reducen o eliminan la necesidad de consultar con un abogado.</a:t>
            </a:r>
          </a:p>
          <a:p>
            <a:pPr algn="just">
              <a:buFont typeface="Arial" panose="020B0604020202020204" pitchFamily="34" charset="0"/>
              <a:buChar char="•"/>
            </a:pPr>
            <a:r>
              <a:rPr lang="es-ES" sz="1900" b="0" i="0" dirty="0">
                <a:solidFill>
                  <a:schemeClr val="tx1"/>
                </a:solidFill>
                <a:effectLst/>
                <a:latin typeface="Arial" panose="020B0604020202020204" pitchFamily="34" charset="0"/>
                <a:cs typeface="Arial" panose="020B0604020202020204" pitchFamily="34" charset="0"/>
              </a:rPr>
              <a:t>Software o servicios online que aceleran las tareas de un abogado/despacho, reduciendo la mano de obra y/o número de horas necesarias.</a:t>
            </a:r>
          </a:p>
          <a:p>
            <a:pPr algn="just">
              <a:buFont typeface="Arial" panose="020B0604020202020204" pitchFamily="34" charset="0"/>
              <a:buChar char="•"/>
            </a:pPr>
            <a:r>
              <a:rPr lang="es-ES" sz="1900" b="0" i="0" dirty="0">
                <a:solidFill>
                  <a:schemeClr val="tx1"/>
                </a:solidFill>
                <a:effectLst/>
                <a:latin typeface="Arial" panose="020B0604020202020204" pitchFamily="34" charset="0"/>
                <a:cs typeface="Arial" panose="020B0604020202020204" pitchFamily="34" charset="0"/>
              </a:rPr>
              <a:t>Software o servicios online que simplifican y modifican la forma de contactar entre abogado y cliente.</a:t>
            </a:r>
          </a:p>
          <a:p>
            <a:endParaRPr lang="es-MX" dirty="0"/>
          </a:p>
        </p:txBody>
      </p:sp>
      <p:cxnSp>
        <p:nvCxnSpPr>
          <p:cNvPr id="3" name="Conector recto 2">
            <a:extLst>
              <a:ext uri="{FF2B5EF4-FFF2-40B4-BE49-F238E27FC236}">
                <a16:creationId xmlns:a16="http://schemas.microsoft.com/office/drawing/2014/main" id="{22E5009D-32B1-E352-09E9-E2F1F72A2E1D}"/>
              </a:ext>
            </a:extLst>
          </p:cNvPr>
          <p:cNvCxnSpPr/>
          <p:nvPr/>
        </p:nvCxnSpPr>
        <p:spPr>
          <a:xfrm>
            <a:off x="1691680" y="1995686"/>
            <a:ext cx="0" cy="3147814"/>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630570820"/>
      </p:ext>
    </p:extLst>
  </p:cSld>
  <p:clrMapOvr>
    <a:masterClrMapping/>
  </p:clrMapOvr>
  <p:transition spd="slow">
    <p:push dir="u"/>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NewsPrint">
  <a:themeElements>
    <a:clrScheme name="Papel">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NewsPrint">
      <a:majorFont>
        <a:latin typeface="Impact"/>
        <a:ea typeface=""/>
        <a:cs typeface=""/>
        <a:font script="Jpan" typeface="HGP創英角ｺﾞｼｯｸUB"/>
        <a:font script="Hang" typeface="HY견고딕"/>
        <a:font script="Hans" typeface="微软雅黑"/>
        <a:font script="Hant" typeface="微軟正黑體"/>
        <a:font script="Arab" typeface="Tahoma"/>
        <a:font script="Hebr" typeface="To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NewsPrint">
      <a:fillStyleLst>
        <a:solidFill>
          <a:schemeClr val="phClr"/>
        </a:solidFill>
        <a:gradFill rotWithShape="1">
          <a:gsLst>
            <a:gs pos="0">
              <a:schemeClr val="phClr">
                <a:tint val="37000"/>
                <a:hueMod val="100000"/>
                <a:satMod val="200000"/>
                <a:lumMod val="88000"/>
              </a:schemeClr>
            </a:gs>
            <a:gs pos="100000">
              <a:schemeClr val="phClr">
                <a:tint val="53000"/>
                <a:shade val="100000"/>
                <a:hueMod val="100000"/>
                <a:satMod val="350000"/>
                <a:lumMod val="79000"/>
              </a:schemeClr>
            </a:gs>
          </a:gsLst>
          <a:lin ang="5400000" scaled="1"/>
        </a:gradFill>
        <a:gradFill rotWithShape="1">
          <a:gsLst>
            <a:gs pos="0">
              <a:schemeClr val="phClr">
                <a:tint val="83000"/>
                <a:shade val="100000"/>
                <a:alpha val="100000"/>
                <a:hueMod val="100000"/>
                <a:satMod val="220000"/>
                <a:lumMod val="90000"/>
              </a:schemeClr>
            </a:gs>
            <a:gs pos="76000">
              <a:schemeClr val="phClr">
                <a:shade val="100000"/>
              </a:schemeClr>
            </a:gs>
            <a:gs pos="100000">
              <a:schemeClr val="phClr">
                <a:shade val="93000"/>
                <a:alpha val="100000"/>
                <a:satMod val="100000"/>
                <a:lumMod val="93000"/>
              </a:schemeClr>
            </a:gs>
          </a:gsLst>
          <a:path path="circle">
            <a:fillToRect l="15000" t="15000" r="100000" b="100000"/>
          </a:path>
        </a:gradFill>
      </a:fillStyleLst>
      <a:lnStyleLst>
        <a:ln w="15875" cap="flat" cmpd="sng" algn="ctr">
          <a:solidFill>
            <a:schemeClr val="phClr"/>
          </a:solidFill>
          <a:prstDash val="solid"/>
        </a:ln>
        <a:ln w="22225" cap="flat" cmpd="sng" algn="ctr">
          <a:solidFill>
            <a:schemeClr val="phClr"/>
          </a:solidFill>
          <a:prstDash val="solid"/>
        </a:ln>
        <a:ln w="34925" cap="flat" cmpd="sng" algn="ctr">
          <a:solidFill>
            <a:schemeClr val="phClr"/>
          </a:solidFill>
          <a:prstDash val="solid"/>
        </a:ln>
      </a:lnStyleLst>
      <a:effectStyleLst>
        <a:effectStyle>
          <a:effectLst>
            <a:outerShdw blurRad="50800" dist="12700" dir="5280000" rotWithShape="0">
              <a:srgbClr val="000000">
                <a:alpha val="40000"/>
              </a:srgbClr>
            </a:outerShdw>
          </a:effectLst>
        </a:effectStyle>
        <a:effectStyle>
          <a:effectLst>
            <a:outerShdw blurRad="38100" dist="38100" dir="5400000" rotWithShape="0">
              <a:srgbClr val="000000">
                <a:alpha val="35000"/>
              </a:srgbClr>
            </a:outerShdw>
          </a:effectLst>
        </a:effectStyle>
        <a:effectStyle>
          <a:effectLst>
            <a:outerShdw blurRad="38100" dist="38100" dir="5400000" rotWithShape="0">
              <a:srgbClr val="000000">
                <a:alpha val="35000"/>
              </a:srgbClr>
            </a:outerShdw>
          </a:effectLst>
          <a:scene3d>
            <a:camera prst="orthographicFront">
              <a:rot lat="0" lon="0" rev="0"/>
            </a:camera>
            <a:lightRig rig="brightRoom" dir="tl"/>
          </a:scene3d>
          <a:sp3d contourW="12700">
            <a:bevelT w="31750" h="12700"/>
            <a:contourClr>
              <a:schemeClr val="phClr"/>
            </a:contourClr>
          </a:sp3d>
        </a:effectStyle>
      </a:effectStyleLst>
      <a:bgFillStyleLst>
        <a:solidFill>
          <a:schemeClr val="phClr"/>
        </a:solidFill>
        <a:gradFill rotWithShape="1">
          <a:gsLst>
            <a:gs pos="0">
              <a:schemeClr val="phClr">
                <a:tint val="93000"/>
              </a:schemeClr>
            </a:gs>
            <a:gs pos="100000">
              <a:schemeClr val="phClr">
                <a:shade val="55000"/>
              </a:schemeClr>
            </a:gs>
          </a:gsLst>
          <a:lin ang="5400000" scaled="1"/>
        </a:gradFill>
        <a:blipFill rotWithShape="1">
          <a:blip xmlns:r="http://schemas.openxmlformats.org/officeDocument/2006/relationships" r:embed="rId1">
            <a:duotone>
              <a:schemeClr val="phClr">
                <a:shade val="20000"/>
                <a:satMod val="350000"/>
                <a:lumMod val="125000"/>
              </a:schemeClr>
              <a:schemeClr val="phClr">
                <a:tint val="90000"/>
                <a:satMod val="250000"/>
              </a:schemeClr>
            </a:duotone>
          </a:blip>
          <a:stretch/>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Newsprint</Template>
  <TotalTime>4043</TotalTime>
  <Words>2470</Words>
  <Application>Microsoft Office PowerPoint</Application>
  <PresentationFormat>Presentación en pantalla (16:9)</PresentationFormat>
  <Paragraphs>155</Paragraphs>
  <Slides>42</Slides>
  <Notes>9</Notes>
  <HiddenSlides>0</HiddenSlides>
  <MMClips>2</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42</vt:i4>
      </vt:variant>
    </vt:vector>
  </HeadingPairs>
  <TitlesOfParts>
    <vt:vector size="50" baseType="lpstr">
      <vt:lpstr>Aharoni</vt:lpstr>
      <vt:lpstr>Arial</vt:lpstr>
      <vt:lpstr>Arial Black</vt:lpstr>
      <vt:lpstr>Arial Rounded MT Bold</vt:lpstr>
      <vt:lpstr>Calibri</vt:lpstr>
      <vt:lpstr>Impact</vt:lpstr>
      <vt:lpstr>Times New Roman</vt:lpstr>
      <vt:lpstr>NewsPrint</vt:lpstr>
      <vt:lpstr>LEGALTECH Y METAVERSO  EN LA FUNCIÓN NOTARIAL </vt:lpstr>
      <vt:lpstr>Presentación de PowerPoint</vt:lpstr>
      <vt:lpstr>Presentación de PowerPoint</vt:lpstr>
      <vt:lpstr>Presentación de PowerPoint</vt:lpstr>
      <vt:lpstr>Presentación de PowerPoint</vt:lpstr>
      <vt:lpstr>Presentación de PowerPoint</vt:lpstr>
      <vt:lpstr>Presentación de PowerPoint</vt:lpstr>
      <vt:lpstr>¿QUÉ ES EL LEGALTECH?</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¡GRACIAS!</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CUCSH</dc:creator>
  <cp:lastModifiedBy>Academia Notarial</cp:lastModifiedBy>
  <cp:revision>411</cp:revision>
  <dcterms:created xsi:type="dcterms:W3CDTF">2020-10-15T01:28:25Z</dcterms:created>
  <dcterms:modified xsi:type="dcterms:W3CDTF">2023-10-06T14:46:06Z</dcterms:modified>
</cp:coreProperties>
</file>