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22" r:id="rId2"/>
    <p:sldId id="314" r:id="rId3"/>
    <p:sldId id="317" r:id="rId4"/>
    <p:sldId id="316" r:id="rId5"/>
    <p:sldId id="305" r:id="rId6"/>
    <p:sldId id="310" r:id="rId7"/>
    <p:sldId id="309" r:id="rId8"/>
    <p:sldId id="308" r:id="rId9"/>
    <p:sldId id="327" r:id="rId10"/>
    <p:sldId id="307" r:id="rId11"/>
    <p:sldId id="313" r:id="rId12"/>
    <p:sldId id="292" r:id="rId13"/>
    <p:sldId id="293" r:id="rId14"/>
    <p:sldId id="294" r:id="rId15"/>
    <p:sldId id="295" r:id="rId16"/>
    <p:sldId id="296" r:id="rId17"/>
    <p:sldId id="297" r:id="rId18"/>
    <p:sldId id="299" r:id="rId19"/>
    <p:sldId id="300" r:id="rId20"/>
    <p:sldId id="315" r:id="rId21"/>
    <p:sldId id="312" r:id="rId22"/>
    <p:sldId id="323" r:id="rId23"/>
    <p:sldId id="311" r:id="rId24"/>
    <p:sldId id="320" r:id="rId25"/>
    <p:sldId id="321" r:id="rId26"/>
    <p:sldId id="324" r:id="rId27"/>
    <p:sldId id="32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729"/>
    <a:srgbClr val="902A1C"/>
    <a:srgbClr val="FFD9B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95380" autoAdjust="0"/>
  </p:normalViewPr>
  <p:slideViewPr>
    <p:cSldViewPr snapToGrid="0">
      <p:cViewPr varScale="1">
        <p:scale>
          <a:sx n="86" d="100"/>
          <a:sy n="86" d="100"/>
        </p:scale>
        <p:origin x="738" y="78"/>
      </p:cViewPr>
      <p:guideLst/>
    </p:cSldViewPr>
  </p:slideViewPr>
  <p:outlineViewPr>
    <p:cViewPr>
      <p:scale>
        <a:sx n="33" d="100"/>
        <a:sy n="33" d="100"/>
      </p:scale>
      <p:origin x="0" y="-80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8C1516B-062E-48C4-86B6-26E38E18D298}" type="datetimeFigureOut">
              <a:rPr lang="es-MX" smtClean="0"/>
              <a:t>16/03/2022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9DD79E-4C4E-46FE-AB0F-6F412C0BBDDF}"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30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8C1516B-062E-48C4-86B6-26E38E18D298}" type="datetimeFigureOut">
              <a:rPr lang="es-MX" smtClean="0"/>
              <a:t>16/03/2022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9DD79E-4C4E-46FE-AB0F-6F412C0BBDDF}" type="slidenum">
              <a:rPr lang="es-MX" smtClean="0"/>
              <a:t>‹Nº›</a:t>
            </a:fld>
            <a:endParaRPr lang="es-MX"/>
          </a:p>
        </p:txBody>
      </p:sp>
    </p:spTree>
    <p:extLst>
      <p:ext uri="{BB962C8B-B14F-4D97-AF65-F5344CB8AC3E}">
        <p14:creationId xmlns:p14="http://schemas.microsoft.com/office/powerpoint/2010/main" val="50908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8C1516B-062E-48C4-86B6-26E38E18D298}" type="datetimeFigureOut">
              <a:rPr lang="es-MX" smtClean="0"/>
              <a:t>16/03/2022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9DD79E-4C4E-46FE-AB0F-6F412C0BBDDF}" type="slidenum">
              <a:rPr lang="es-MX" smtClean="0"/>
              <a:t>‹Nº›</a:t>
            </a:fld>
            <a:endParaRPr lang="es-MX"/>
          </a:p>
        </p:txBody>
      </p:sp>
    </p:spTree>
    <p:extLst>
      <p:ext uri="{BB962C8B-B14F-4D97-AF65-F5344CB8AC3E}">
        <p14:creationId xmlns:p14="http://schemas.microsoft.com/office/powerpoint/2010/main" val="56671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8C1516B-062E-48C4-86B6-26E38E18D298}" type="datetimeFigureOut">
              <a:rPr lang="es-MX" smtClean="0"/>
              <a:t>16/03/2022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9DD79E-4C4E-46FE-AB0F-6F412C0BBDDF}" type="slidenum">
              <a:rPr lang="es-MX" smtClean="0"/>
              <a:t>‹Nº›</a:t>
            </a:fld>
            <a:endParaRPr lang="es-MX"/>
          </a:p>
        </p:txBody>
      </p:sp>
    </p:spTree>
    <p:extLst>
      <p:ext uri="{BB962C8B-B14F-4D97-AF65-F5344CB8AC3E}">
        <p14:creationId xmlns:p14="http://schemas.microsoft.com/office/powerpoint/2010/main" val="198305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8C1516B-062E-48C4-86B6-26E38E18D298}" type="datetimeFigureOut">
              <a:rPr lang="es-MX" smtClean="0"/>
              <a:t>16/03/2022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9DD79E-4C4E-46FE-AB0F-6F412C0BBDDF}"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35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8C1516B-062E-48C4-86B6-26E38E18D298}" type="datetimeFigureOut">
              <a:rPr lang="es-MX" smtClean="0"/>
              <a:t>16/03/2022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9DD79E-4C4E-46FE-AB0F-6F412C0BBDDF}" type="slidenum">
              <a:rPr lang="es-MX" smtClean="0"/>
              <a:t>‹Nº›</a:t>
            </a:fld>
            <a:endParaRPr lang="es-MX"/>
          </a:p>
        </p:txBody>
      </p:sp>
    </p:spTree>
    <p:extLst>
      <p:ext uri="{BB962C8B-B14F-4D97-AF65-F5344CB8AC3E}">
        <p14:creationId xmlns:p14="http://schemas.microsoft.com/office/powerpoint/2010/main" val="16520735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8C1516B-062E-48C4-86B6-26E38E18D298}" type="datetimeFigureOut">
              <a:rPr lang="es-MX" smtClean="0"/>
              <a:t>16/03/2022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9DD79E-4C4E-46FE-AB0F-6F412C0BBDDF}" type="slidenum">
              <a:rPr lang="es-MX" smtClean="0"/>
              <a:t>‹Nº›</a:t>
            </a:fld>
            <a:endParaRPr lang="es-MX"/>
          </a:p>
        </p:txBody>
      </p:sp>
    </p:spTree>
    <p:extLst>
      <p:ext uri="{BB962C8B-B14F-4D97-AF65-F5344CB8AC3E}">
        <p14:creationId xmlns:p14="http://schemas.microsoft.com/office/powerpoint/2010/main" val="29971500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8C1516B-062E-48C4-86B6-26E38E18D298}" type="datetimeFigureOut">
              <a:rPr lang="es-MX" smtClean="0"/>
              <a:t>16/03/2022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9DD79E-4C4E-46FE-AB0F-6F412C0BBDDF}" type="slidenum">
              <a:rPr lang="es-MX" smtClean="0"/>
              <a:t>‹Nº›</a:t>
            </a:fld>
            <a:endParaRPr lang="es-MX"/>
          </a:p>
        </p:txBody>
      </p:sp>
    </p:spTree>
    <p:extLst>
      <p:ext uri="{BB962C8B-B14F-4D97-AF65-F5344CB8AC3E}">
        <p14:creationId xmlns:p14="http://schemas.microsoft.com/office/powerpoint/2010/main" val="183617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C1516B-062E-48C4-86B6-26E38E18D298}" type="datetimeFigureOut">
              <a:rPr lang="es-MX" smtClean="0"/>
              <a:t>16/03/2022</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AC9DD79E-4C4E-46FE-AB0F-6F412C0BBDDF}" type="slidenum">
              <a:rPr lang="es-MX" smtClean="0"/>
              <a:t>‹Nº›</a:t>
            </a:fld>
            <a:endParaRPr lang="es-MX"/>
          </a:p>
        </p:txBody>
      </p:sp>
    </p:spTree>
    <p:extLst>
      <p:ext uri="{BB962C8B-B14F-4D97-AF65-F5344CB8AC3E}">
        <p14:creationId xmlns:p14="http://schemas.microsoft.com/office/powerpoint/2010/main" val="253314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C1516B-062E-48C4-86B6-26E38E18D298}" type="datetimeFigureOut">
              <a:rPr lang="es-MX" smtClean="0"/>
              <a:t>16/03/2022</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9DD79E-4C4E-46FE-AB0F-6F412C0BBDDF}" type="slidenum">
              <a:rPr lang="es-MX" smtClean="0"/>
              <a:t>‹Nº›</a:t>
            </a:fld>
            <a:endParaRPr lang="es-MX"/>
          </a:p>
        </p:txBody>
      </p:sp>
    </p:spTree>
    <p:extLst>
      <p:ext uri="{BB962C8B-B14F-4D97-AF65-F5344CB8AC3E}">
        <p14:creationId xmlns:p14="http://schemas.microsoft.com/office/powerpoint/2010/main" val="12294226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8C1516B-062E-48C4-86B6-26E38E18D298}" type="datetimeFigureOut">
              <a:rPr lang="es-MX" smtClean="0"/>
              <a:t>16/03/2022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9DD79E-4C4E-46FE-AB0F-6F412C0BBDDF}" type="slidenum">
              <a:rPr lang="es-MX" smtClean="0"/>
              <a:t>‹Nº›</a:t>
            </a:fld>
            <a:endParaRPr lang="es-MX"/>
          </a:p>
        </p:txBody>
      </p:sp>
    </p:spTree>
    <p:extLst>
      <p:ext uri="{BB962C8B-B14F-4D97-AF65-F5344CB8AC3E}">
        <p14:creationId xmlns:p14="http://schemas.microsoft.com/office/powerpoint/2010/main" val="367078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C1516B-062E-48C4-86B6-26E38E18D298}" type="datetimeFigureOut">
              <a:rPr lang="es-MX" smtClean="0"/>
              <a:t>16/03/2022</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C9DD79E-4C4E-46FE-AB0F-6F412C0BBDDF}"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1632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Título 1">
            <a:extLst>
              <a:ext uri="{FF2B5EF4-FFF2-40B4-BE49-F238E27FC236}">
                <a16:creationId xmlns:a16="http://schemas.microsoft.com/office/drawing/2014/main" id="{16CF2873-A5B0-4935-A532-3C2BBBBE5EE0}"/>
              </a:ext>
            </a:extLst>
          </p:cNvPr>
          <p:cNvSpPr>
            <a:spLocks noGrp="1"/>
          </p:cNvSpPr>
          <p:nvPr>
            <p:ph type="ctrTitle"/>
          </p:nvPr>
        </p:nvSpPr>
        <p:spPr/>
        <p:txBody>
          <a:bodyPr/>
          <a:lstStyle/>
          <a:p>
            <a:pPr algn="ctr"/>
            <a:r>
              <a:rPr kumimoji="0" lang="es-MX" sz="5400" b="1" i="0" u="none" strike="noStrike" kern="1200" cap="none" spc="-5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SUPLANTACIÓN DE PERSONAS</a:t>
            </a:r>
            <a:endParaRPr lang="es-MX" dirty="0">
              <a:solidFill>
                <a:schemeClr val="tx1"/>
              </a:solidFill>
            </a:endParaRPr>
          </a:p>
        </p:txBody>
      </p:sp>
    </p:spTree>
    <p:extLst>
      <p:ext uri="{BB962C8B-B14F-4D97-AF65-F5344CB8AC3E}">
        <p14:creationId xmlns:p14="http://schemas.microsoft.com/office/powerpoint/2010/main" val="93326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63434"/>
            <a:ext cx="5100156" cy="5100156"/>
          </a:xfrm>
          <a:prstGeom prst="rect">
            <a:avLst/>
          </a:prstGeom>
        </p:spPr>
      </p:pic>
      <p:sp>
        <p:nvSpPr>
          <p:cNvPr id="2" name="Título 1">
            <a:extLst>
              <a:ext uri="{FF2B5EF4-FFF2-40B4-BE49-F238E27FC236}">
                <a16:creationId xmlns:a16="http://schemas.microsoft.com/office/drawing/2014/main" id="{401CC0CF-5E32-4FC3-834D-5244DF3783E9}"/>
              </a:ext>
            </a:extLst>
          </p:cNvPr>
          <p:cNvSpPr>
            <a:spLocks noGrp="1"/>
          </p:cNvSpPr>
          <p:nvPr>
            <p:ph type="title"/>
          </p:nvPr>
        </p:nvSpPr>
        <p:spPr>
          <a:xfrm>
            <a:off x="1097280" y="674581"/>
            <a:ext cx="10058400" cy="834390"/>
          </a:xfrm>
        </p:spPr>
        <p:txBody>
          <a:bodyPr>
            <a:normAutofit/>
          </a:bodyPr>
          <a:lstStyle/>
          <a:p>
            <a:r>
              <a:rPr kumimoji="0" lang="es-MX"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COLEGIO DE NOTARIOS DEL ESTADO DE JALISCO: SISTEMA DE VALIDACIÓN DE IDENTIDAD</a:t>
            </a:r>
            <a:endParaRPr lang="es-MX" sz="2400" b="1" dirty="0">
              <a:solidFill>
                <a:schemeClr val="tx1"/>
              </a:solidFill>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9C478081-3BAE-4BD7-B688-D1A6B4339F13}"/>
              </a:ext>
            </a:extLst>
          </p:cNvPr>
          <p:cNvSpPr>
            <a:spLocks noGrp="1"/>
          </p:cNvSpPr>
          <p:nvPr>
            <p:ph idx="1"/>
          </p:nvPr>
        </p:nvSpPr>
        <p:spPr>
          <a:xfrm>
            <a:off x="1097280" y="1845733"/>
            <a:ext cx="9944100" cy="4337685"/>
          </a:xfrm>
        </p:spPr>
        <p:txBody>
          <a:bodyPr>
            <a:normAutofit/>
          </a:bodyPr>
          <a:lstStyle/>
          <a:p>
            <a:pPr algn="just"/>
            <a:r>
              <a:rPr lang="es-MX"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CertiFiel</a:t>
            </a:r>
            <a:r>
              <a:rPr lang="es-MX"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SVI</a:t>
            </a:r>
            <a:r>
              <a:rPr lang="es-MX"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s-MX"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Es una solución que permite interconectarse al INE para validar los datos de las credenciales para votar y las huellas dactilares de los ciudadanos registrados en el padrón electoral.</a:t>
            </a:r>
          </a:p>
          <a:p>
            <a:pPr algn="just"/>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CURP ante RENAPO: </a:t>
            </a: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También permite la validación de CURP ante RENAPO, validación de documentos XML de comprobantes de domicilio, recibos de ingreso, y estados de cuenta a través de los Comprobantes Fiscales Digitales por Internet (CFDI) que cumplen con la especificación establecida por el SAT</a:t>
            </a:r>
          </a:p>
          <a:p>
            <a:pPr algn="just"/>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Flujos de Transacciones: </a:t>
            </a:r>
            <a:r>
              <a:rPr kumimoji="0" lang="es-MX"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CertiFiel</a:t>
            </a: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SVI se puede integrar con otras soluciones para integrar flujos de transacciones de acuerdo con reglas de negocio establecidas en aplicaciones.</a:t>
            </a:r>
          </a:p>
          <a:p>
            <a:pPr algn="just"/>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Aplicación modular: </a:t>
            </a:r>
            <a:r>
              <a:rPr kumimoji="0" lang="es-MX"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CertiFiel</a:t>
            </a: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SVI es una aplicación modular que permite crear entornos operativos de acuerdo con los niveles de servicio requeridos por las instituciones.</a:t>
            </a:r>
          </a:p>
          <a:p>
            <a:pPr algn="just"/>
            <a:endParaRPr lang="es-MX"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es-MX" dirty="0"/>
          </a:p>
        </p:txBody>
      </p:sp>
    </p:spTree>
    <p:extLst>
      <p:ext uri="{BB962C8B-B14F-4D97-AF65-F5344CB8AC3E}">
        <p14:creationId xmlns:p14="http://schemas.microsoft.com/office/powerpoint/2010/main" val="20548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CuadroTexto 1">
            <a:extLst>
              <a:ext uri="{FF2B5EF4-FFF2-40B4-BE49-F238E27FC236}">
                <a16:creationId xmlns:a16="http://schemas.microsoft.com/office/drawing/2014/main" id="{DBE94B29-19A2-4CFE-84B1-BFE7FFC233E8}"/>
              </a:ext>
            </a:extLst>
          </p:cNvPr>
          <p:cNvSpPr txBox="1"/>
          <p:nvPr/>
        </p:nvSpPr>
        <p:spPr>
          <a:xfrm>
            <a:off x="2644857" y="1905506"/>
            <a:ext cx="7280910" cy="3046988"/>
          </a:xfrm>
          <a:prstGeom prst="rect">
            <a:avLst/>
          </a:prstGeom>
          <a:noFill/>
        </p:spPr>
        <p:txBody>
          <a:bodyPr wrap="square" rtlCol="0">
            <a:spAutoFit/>
          </a:bodyPr>
          <a:lstStyle/>
          <a:p>
            <a:pPr algn="just"/>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Ejercicio de Validación de Identidad de la </a:t>
            </a:r>
            <a:r>
              <a:rPr lang="es-ES" sz="2400" b="1" dirty="0">
                <a:solidFill>
                  <a:prstClr val="black"/>
                </a:solidFill>
                <a:latin typeface="Arial" panose="020B0604020202020204" pitchFamily="34" charset="0"/>
                <a:ea typeface="Arial" panose="020B0604020202020204" pitchFamily="34" charset="0"/>
              </a:rPr>
              <a:t>Credencial </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para Votar </a:t>
            </a:r>
            <a:r>
              <a:rPr lang="es-MX" sz="2400" b="1" i="0" dirty="0">
                <a:solidFill>
                  <a:srgbClr val="000000"/>
                </a:solidFill>
                <a:effectLst/>
                <a:latin typeface="Arial" panose="020B0604020202020204" pitchFamily="34" charset="0"/>
              </a:rPr>
              <a:t>vigente, </a:t>
            </a:r>
            <a:r>
              <a:rPr lang="es-MX" sz="2400" i="0" dirty="0">
                <a:solidFill>
                  <a:srgbClr val="000000"/>
                </a:solidFill>
                <a:effectLst/>
                <a:latin typeface="Arial" panose="020B0604020202020204" pitchFamily="34" charset="0"/>
              </a:rPr>
              <a:t>expedida por el Instituto Nacional Electoral (antes Instituto Federal Electoral) </a:t>
            </a:r>
            <a:r>
              <a:rPr kumimoji="0" lang="es-ES" sz="24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 acuerdo a la plataforma de:</a:t>
            </a:r>
          </a:p>
          <a:p>
            <a:pPr algn="just"/>
            <a:endParaRPr kumimoji="0" lang="es-ES" sz="24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algn="just"/>
            <a:r>
              <a:rPr kumimoji="0" lang="es-ES" sz="24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Servicio de Validación de Identidad CERTIFIEL (SVI) suministrado por la persona</a:t>
            </a:r>
            <a:r>
              <a:rPr kumimoji="0" lang="es-ES" sz="240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4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jurídica “IQSEC, Sociedad Anónima de Capital Variable”.</a:t>
            </a:r>
            <a:endParaRPr lang="es-MX" sz="2400" dirty="0"/>
          </a:p>
        </p:txBody>
      </p:sp>
    </p:spTree>
    <p:extLst>
      <p:ext uri="{BB962C8B-B14F-4D97-AF65-F5344CB8AC3E}">
        <p14:creationId xmlns:p14="http://schemas.microsoft.com/office/powerpoint/2010/main" val="261171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3D6AF8-BC9F-4C47-87F6-026FAC38B1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1616" y="154380"/>
            <a:ext cx="11358917" cy="6115791"/>
          </a:xfrm>
          <a:prstGeom prst="rect">
            <a:avLst/>
          </a:prstGeom>
        </p:spPr>
      </p:pic>
    </p:spTree>
    <p:extLst>
      <p:ext uri="{BB962C8B-B14F-4D97-AF65-F5344CB8AC3E}">
        <p14:creationId xmlns:p14="http://schemas.microsoft.com/office/powerpoint/2010/main" val="311213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 Aplicación, Chat o mensaje de texto&#10;&#10;Descripción generada automáticamente">
            <a:extLst>
              <a:ext uri="{FF2B5EF4-FFF2-40B4-BE49-F238E27FC236}">
                <a16:creationId xmlns:a16="http://schemas.microsoft.com/office/drawing/2014/main" id="{AAEC1485-549C-4556-A0A6-E502A1A1A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62" y="104838"/>
            <a:ext cx="11283538" cy="6068099"/>
          </a:xfrm>
          <a:prstGeom prst="rect">
            <a:avLst/>
          </a:prstGeom>
        </p:spPr>
      </p:pic>
    </p:spTree>
    <p:extLst>
      <p:ext uri="{BB962C8B-B14F-4D97-AF65-F5344CB8AC3E}">
        <p14:creationId xmlns:p14="http://schemas.microsoft.com/office/powerpoint/2010/main" val="253848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 Aplicación, Correo electrónico&#10;&#10;Descripción generada automáticamente">
            <a:extLst>
              <a:ext uri="{FF2B5EF4-FFF2-40B4-BE49-F238E27FC236}">
                <a16:creationId xmlns:a16="http://schemas.microsoft.com/office/drawing/2014/main" id="{431A9865-9EA5-492E-8218-2BFAF4CA2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161535"/>
            <a:ext cx="11115304" cy="5972718"/>
          </a:xfrm>
          <a:prstGeom prst="rect">
            <a:avLst/>
          </a:prstGeom>
        </p:spPr>
      </p:pic>
    </p:spTree>
    <p:extLst>
      <p:ext uri="{BB962C8B-B14F-4D97-AF65-F5344CB8AC3E}">
        <p14:creationId xmlns:p14="http://schemas.microsoft.com/office/powerpoint/2010/main" val="861849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A48180E4-76F6-43E1-BB51-DBFC4708C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137068"/>
            <a:ext cx="11360727" cy="6121174"/>
          </a:xfrm>
          <a:prstGeom prst="rect">
            <a:avLst/>
          </a:prstGeom>
        </p:spPr>
      </p:pic>
    </p:spTree>
    <p:extLst>
      <p:ext uri="{BB962C8B-B14F-4D97-AF65-F5344CB8AC3E}">
        <p14:creationId xmlns:p14="http://schemas.microsoft.com/office/powerpoint/2010/main" val="173000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 Aplicación, Chat o mensaje de texto&#10;&#10;Descripción generada automáticamente">
            <a:extLst>
              <a:ext uri="{FF2B5EF4-FFF2-40B4-BE49-F238E27FC236}">
                <a16:creationId xmlns:a16="http://schemas.microsoft.com/office/drawing/2014/main" id="{88760363-E7A6-4602-8DCC-5D287512C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639" y="202426"/>
            <a:ext cx="11055927" cy="5964012"/>
          </a:xfrm>
          <a:prstGeom prst="rect">
            <a:avLst/>
          </a:prstGeom>
        </p:spPr>
      </p:pic>
    </p:spTree>
    <p:extLst>
      <p:ext uri="{BB962C8B-B14F-4D97-AF65-F5344CB8AC3E}">
        <p14:creationId xmlns:p14="http://schemas.microsoft.com/office/powerpoint/2010/main" val="261140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92A2AFED-08F2-4AD1-9368-816C7A97A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668" y="171002"/>
            <a:ext cx="9670000" cy="6031215"/>
          </a:xfrm>
          <a:prstGeom prst="rect">
            <a:avLst/>
          </a:prstGeom>
        </p:spPr>
      </p:pic>
    </p:spTree>
    <p:extLst>
      <p:ext uri="{BB962C8B-B14F-4D97-AF65-F5344CB8AC3E}">
        <p14:creationId xmlns:p14="http://schemas.microsoft.com/office/powerpoint/2010/main" val="152283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10;&#10;Descripción generada automáticamente">
            <a:extLst>
              <a:ext uri="{FF2B5EF4-FFF2-40B4-BE49-F238E27FC236}">
                <a16:creationId xmlns:a16="http://schemas.microsoft.com/office/drawing/2014/main" id="{E1A11EAF-8B88-446B-83D0-087CCBCE7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668" y="194424"/>
            <a:ext cx="9444404" cy="6035308"/>
          </a:xfrm>
          <a:prstGeom prst="rect">
            <a:avLst/>
          </a:prstGeom>
        </p:spPr>
      </p:pic>
    </p:spTree>
    <p:extLst>
      <p:ext uri="{BB962C8B-B14F-4D97-AF65-F5344CB8AC3E}">
        <p14:creationId xmlns:p14="http://schemas.microsoft.com/office/powerpoint/2010/main" val="29044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57BA27-BD5C-4645-96BD-81CFDCBE3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744" y="359201"/>
            <a:ext cx="10203131" cy="5746444"/>
          </a:xfrm>
          <a:prstGeom prst="rect">
            <a:avLst/>
          </a:prstGeom>
        </p:spPr>
      </p:pic>
      <p:pic>
        <p:nvPicPr>
          <p:cNvPr id="5" name="Imagen 4" descr="Un dibujo de un perro&#10;&#10;Descripción generada automáticamente con confianza media">
            <a:extLst>
              <a:ext uri="{FF2B5EF4-FFF2-40B4-BE49-F238E27FC236}">
                <a16:creationId xmlns:a16="http://schemas.microsoft.com/office/drawing/2014/main" id="{75605DDD-86DE-46FF-9497-0B6746D97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166" y="2743200"/>
            <a:ext cx="1537268" cy="1643531"/>
          </a:xfrm>
          <a:prstGeom prst="rect">
            <a:avLst/>
          </a:prstGeom>
        </p:spPr>
      </p:pic>
    </p:spTree>
    <p:extLst>
      <p:ext uri="{BB962C8B-B14F-4D97-AF65-F5344CB8AC3E}">
        <p14:creationId xmlns:p14="http://schemas.microsoft.com/office/powerpoint/2010/main" val="275976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Título 1">
            <a:extLst>
              <a:ext uri="{FF2B5EF4-FFF2-40B4-BE49-F238E27FC236}">
                <a16:creationId xmlns:a16="http://schemas.microsoft.com/office/drawing/2014/main" id="{AE7FE2A0-4397-486F-9E42-2E6C2BED0A1C}"/>
              </a:ext>
            </a:extLst>
          </p:cNvPr>
          <p:cNvSpPr>
            <a:spLocks noGrp="1"/>
          </p:cNvSpPr>
          <p:nvPr>
            <p:ph type="title"/>
          </p:nvPr>
        </p:nvSpPr>
        <p:spPr>
          <a:xfrm>
            <a:off x="1097280" y="456085"/>
            <a:ext cx="10058400" cy="1131570"/>
          </a:xfrm>
        </p:spPr>
        <p:txBody>
          <a:bodyPr/>
          <a:lstStyle/>
          <a:p>
            <a:pPr algn="just"/>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ACUERDOS</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DEL</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CONSEJO</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DE</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NOTARIOS</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DEL</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ESTADO</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DE</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JALISCO,</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ADOPTADOS</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EN SESION DEL DIA 10 DIEZ DE MARZO DE 2022 DOS MIL</a:t>
            </a:r>
            <a:r>
              <a:rPr kumimoji="0" lang="es-ES" sz="21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a:t>
            </a:r>
            <a:r>
              <a:rPr kumimoji="0" lang="es-ES" sz="21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VEINTIDÓS</a:t>
            </a:r>
            <a:endParaRPr lang="es-MX" dirty="0"/>
          </a:p>
        </p:txBody>
      </p:sp>
      <p:sp>
        <p:nvSpPr>
          <p:cNvPr id="4" name="Marcador de contenido 3">
            <a:extLst>
              <a:ext uri="{FF2B5EF4-FFF2-40B4-BE49-F238E27FC236}">
                <a16:creationId xmlns:a16="http://schemas.microsoft.com/office/drawing/2014/main" id="{06872028-EAA9-41C7-AE24-BC53C662F79F}"/>
              </a:ext>
            </a:extLst>
          </p:cNvPr>
          <p:cNvSpPr>
            <a:spLocks noGrp="1"/>
          </p:cNvSpPr>
          <p:nvPr>
            <p:ph idx="1"/>
          </p:nvPr>
        </p:nvSpPr>
        <p:spPr>
          <a:xfrm>
            <a:off x="1097280" y="2011680"/>
            <a:ext cx="10058400" cy="3857414"/>
          </a:xfrm>
        </p:spPr>
        <p:txBody>
          <a:bodyPr>
            <a:normAutofit fontScale="92500" lnSpcReduction="10000"/>
          </a:bodyPr>
          <a:lstStyle/>
          <a:p>
            <a:pPr marL="83820" marR="158750" indent="0" algn="just">
              <a:lnSpc>
                <a:spcPct val="106000"/>
              </a:lnSpc>
              <a:spcAft>
                <a:spcPts val="0"/>
              </a:spcAft>
              <a:buNone/>
            </a:pPr>
            <a:r>
              <a:rPr lang="es-ES" sz="2000" dirty="0">
                <a:solidFill>
                  <a:schemeClr val="tx1"/>
                </a:solidFill>
                <a:effectLst/>
                <a:latin typeface="Arial" panose="020B0604020202020204" pitchFamily="34" charset="0"/>
                <a:ea typeface="Arial" panose="020B0604020202020204" pitchFamily="34" charset="0"/>
              </a:rPr>
              <a:t>ANTECEDENTES:</a:t>
            </a:r>
          </a:p>
          <a:p>
            <a:pPr marL="88265" marR="158750" indent="-4445" algn="just">
              <a:lnSpc>
                <a:spcPct val="106000"/>
              </a:lnSpc>
              <a:spcAft>
                <a:spcPts val="0"/>
              </a:spcAft>
            </a:pPr>
            <a:r>
              <a:rPr lang="es-ES" sz="2000" dirty="0">
                <a:solidFill>
                  <a:schemeClr val="tx1"/>
                </a:solidFill>
                <a:effectLst/>
                <a:latin typeface="Arial" panose="020B0604020202020204" pitchFamily="34" charset="0"/>
                <a:ea typeface="Arial" panose="020B0604020202020204" pitchFamily="34" charset="0"/>
              </a:rPr>
              <a:t>I.- Mediante Decreto 26926/LXI/18 del Congreso Legislativo del Estado de Jalisco,</a:t>
            </a:r>
            <a:r>
              <a:rPr lang="es-ES" sz="2000" spc="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publicado</a:t>
            </a:r>
            <a:r>
              <a:rPr lang="es-ES" sz="2000" spc="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en el Periódico</a:t>
            </a:r>
            <a:r>
              <a:rPr lang="es-ES" sz="2000" spc="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Oficial “El Estado</a:t>
            </a:r>
            <a:r>
              <a:rPr lang="es-ES" sz="2000" spc="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de Jalisco” </a:t>
            </a:r>
            <a:r>
              <a:rPr lang="es-ES" sz="2000" b="1" dirty="0">
                <a:solidFill>
                  <a:schemeClr val="tx1"/>
                </a:solidFill>
                <a:effectLst/>
                <a:latin typeface="Arial" panose="020B0604020202020204" pitchFamily="34" charset="0"/>
                <a:ea typeface="Arial" panose="020B0604020202020204" pitchFamily="34" charset="0"/>
              </a:rPr>
              <a:t>el día 01 primero</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de</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septiembre de 2018 dos mil dieciocho,</a:t>
            </a:r>
            <a:r>
              <a:rPr lang="es-ES" sz="2000" b="1" spc="30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se reformó</a:t>
            </a:r>
            <a:r>
              <a:rPr lang="es-ES" sz="2000" b="1" spc="30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la fracción VIII octava del articulo</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84</a:t>
            </a:r>
            <a:r>
              <a:rPr lang="es-ES" sz="2000" b="1" spc="-5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de</a:t>
            </a:r>
            <a:r>
              <a:rPr lang="es-ES" sz="2000" b="1" spc="-3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la</a:t>
            </a:r>
            <a:r>
              <a:rPr lang="es-ES" sz="2000" b="1" spc="-2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Ley</a:t>
            </a:r>
            <a:r>
              <a:rPr lang="es-ES" sz="2000" b="1" spc="-2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del</a:t>
            </a:r>
            <a:r>
              <a:rPr lang="es-ES" sz="2000" b="1" spc="-4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Notariado</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del</a:t>
            </a:r>
            <a:r>
              <a:rPr lang="es-ES" sz="2000" b="1" spc="-4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Estado</a:t>
            </a:r>
            <a:r>
              <a:rPr lang="es-ES" sz="2000" b="1" spc="2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de</a:t>
            </a:r>
            <a:r>
              <a:rPr lang="es-ES" sz="2000" b="1" spc="-3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Jalisco,</a:t>
            </a:r>
            <a:r>
              <a:rPr lang="es-ES" sz="2000" spc="-2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conforme</a:t>
            </a:r>
            <a:r>
              <a:rPr lang="es-ES" sz="2000" spc="1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a</a:t>
            </a:r>
            <a:r>
              <a:rPr lang="es-ES" sz="2000" spc="-4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la</a:t>
            </a:r>
            <a:r>
              <a:rPr lang="es-ES" sz="2000" spc="-50"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cual</a:t>
            </a:r>
            <a:r>
              <a:rPr lang="es-ES" sz="2000" spc="-4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se</a:t>
            </a:r>
            <a:r>
              <a:rPr lang="es-ES" sz="2000" b="1" spc="-4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incorporó</a:t>
            </a:r>
            <a:r>
              <a:rPr lang="es-ES" sz="2000" b="1" spc="-2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la</a:t>
            </a:r>
            <a:r>
              <a:rPr lang="es-ES" sz="2000" b="1" spc="-32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posibilidad</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de</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cerciorarse</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de la</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identidad</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de</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los comparecientes mediante</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la</a:t>
            </a:r>
            <a:r>
              <a:rPr lang="es-ES" sz="2000" b="1" spc="5" dirty="0">
                <a:solidFill>
                  <a:schemeClr val="tx1"/>
                </a:solidFill>
                <a:effectLst/>
                <a:latin typeface="Arial" panose="020B0604020202020204" pitchFamily="34" charset="0"/>
                <a:ea typeface="Arial" panose="020B0604020202020204" pitchFamily="34" charset="0"/>
              </a:rPr>
              <a:t> </a:t>
            </a:r>
            <a:r>
              <a:rPr lang="es-ES" sz="2000" b="1" spc="-5" dirty="0">
                <a:solidFill>
                  <a:schemeClr val="tx1"/>
                </a:solidFill>
                <a:effectLst/>
                <a:latin typeface="Arial" panose="020B0604020202020204" pitchFamily="34" charset="0"/>
                <a:ea typeface="Arial" panose="020B0604020202020204" pitchFamily="34" charset="0"/>
              </a:rPr>
              <a:t>consulta de la información contenida en los soportes </a:t>
            </a:r>
            <a:r>
              <a:rPr lang="es-ES" sz="2000" b="1" dirty="0">
                <a:solidFill>
                  <a:schemeClr val="tx1"/>
                </a:solidFill>
                <a:effectLst/>
                <a:latin typeface="Arial" panose="020B0604020202020204" pitchFamily="34" charset="0"/>
                <a:ea typeface="Arial" panose="020B0604020202020204" pitchFamily="34" charset="0"/>
              </a:rPr>
              <a:t>tecnológicos aprobados por el</a:t>
            </a:r>
            <a:r>
              <a:rPr lang="es-ES" sz="2000" b="1" spc="-32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Colegio</a:t>
            </a:r>
            <a:r>
              <a:rPr lang="es-ES" sz="2000" b="1" spc="8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de</a:t>
            </a:r>
            <a:r>
              <a:rPr lang="es-ES" sz="2000" b="1" spc="1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Notarios</a:t>
            </a:r>
            <a:r>
              <a:rPr lang="es-ES" sz="2000" b="1" spc="3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para</a:t>
            </a:r>
            <a:r>
              <a:rPr lang="es-ES" sz="2000" b="1" spc="30"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tal</a:t>
            </a:r>
            <a:r>
              <a:rPr lang="es-ES" sz="2000" b="1" spc="2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efecto.</a:t>
            </a:r>
            <a:endParaRPr lang="es-MX" sz="2000" b="1" dirty="0">
              <a:solidFill>
                <a:schemeClr val="tx1"/>
              </a:solidFill>
              <a:effectLst/>
              <a:latin typeface="Arial" panose="020B0604020202020204" pitchFamily="34" charset="0"/>
              <a:ea typeface="Arial" panose="020B0604020202020204" pitchFamily="34" charset="0"/>
            </a:endParaRPr>
          </a:p>
          <a:p>
            <a:pPr>
              <a:spcBef>
                <a:spcPts val="25"/>
              </a:spcBef>
            </a:pPr>
            <a:r>
              <a:rPr lang="es-ES" sz="2000" dirty="0">
                <a:solidFill>
                  <a:schemeClr val="tx1"/>
                </a:solidFill>
                <a:effectLst/>
                <a:latin typeface="Arial" panose="020B0604020202020204" pitchFamily="34" charset="0"/>
                <a:ea typeface="Arial" panose="020B0604020202020204" pitchFamily="34" charset="0"/>
              </a:rPr>
              <a:t> </a:t>
            </a:r>
            <a:endParaRPr lang="es-MX" sz="2000" dirty="0">
              <a:solidFill>
                <a:schemeClr val="tx1"/>
              </a:solidFill>
              <a:effectLst/>
              <a:latin typeface="Arial" panose="020B0604020202020204" pitchFamily="34" charset="0"/>
              <a:ea typeface="Arial" panose="020B0604020202020204" pitchFamily="34" charset="0"/>
            </a:endParaRPr>
          </a:p>
          <a:p>
            <a:pPr marL="88900" marR="163830" indent="0" algn="just">
              <a:lnSpc>
                <a:spcPct val="95000"/>
              </a:lnSpc>
              <a:spcBef>
                <a:spcPts val="5"/>
              </a:spcBef>
              <a:spcAft>
                <a:spcPts val="0"/>
              </a:spcAft>
              <a:buNone/>
            </a:pPr>
            <a:r>
              <a:rPr lang="es-ES" sz="2000" dirty="0">
                <a:solidFill>
                  <a:schemeClr val="tx1"/>
                </a:solidFill>
                <a:effectLst/>
                <a:latin typeface="Arial" panose="020B0604020202020204" pitchFamily="34" charset="0"/>
                <a:ea typeface="Arial" panose="020B0604020202020204" pitchFamily="34" charset="0"/>
              </a:rPr>
              <a:t>Reforma que se justificó según la exposición</a:t>
            </a:r>
            <a:r>
              <a:rPr lang="es-ES" sz="2000" spc="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de motivos correspondiente, </a:t>
            </a:r>
            <a:r>
              <a:rPr lang="es-ES" sz="2000" b="1" dirty="0">
                <a:solidFill>
                  <a:schemeClr val="tx1"/>
                </a:solidFill>
                <a:effectLst/>
                <a:latin typeface="Arial" panose="020B0604020202020204" pitchFamily="34" charset="0"/>
                <a:ea typeface="Arial" panose="020B0604020202020204" pitchFamily="34" charset="0"/>
              </a:rPr>
              <a:t>como</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medida para combatir la suplantación de personas y proteger el patrimonio de los</a:t>
            </a:r>
            <a:r>
              <a:rPr lang="es-ES" sz="2000" b="1" spc="5" dirty="0">
                <a:solidFill>
                  <a:schemeClr val="tx1"/>
                </a:solidFill>
                <a:effectLst/>
                <a:latin typeface="Arial" panose="020B0604020202020204" pitchFamily="34" charset="0"/>
                <a:ea typeface="Arial" panose="020B0604020202020204" pitchFamily="34" charset="0"/>
              </a:rPr>
              <a:t> </a:t>
            </a:r>
            <a:r>
              <a:rPr lang="es-ES" sz="2000" b="1" dirty="0">
                <a:solidFill>
                  <a:schemeClr val="tx1"/>
                </a:solidFill>
                <a:effectLst/>
                <a:latin typeface="Arial" panose="020B0604020202020204" pitchFamily="34" charset="0"/>
                <a:ea typeface="Arial" panose="020B0604020202020204" pitchFamily="34" charset="0"/>
              </a:rPr>
              <a:t>ciudadanos, </a:t>
            </a:r>
            <a:r>
              <a:rPr lang="es-ES" sz="2000" dirty="0">
                <a:solidFill>
                  <a:schemeClr val="tx1"/>
                </a:solidFill>
                <a:effectLst/>
                <a:latin typeface="Arial" panose="020B0604020202020204" pitchFamily="34" charset="0"/>
                <a:ea typeface="Arial" panose="020B0604020202020204" pitchFamily="34" charset="0"/>
              </a:rPr>
              <a:t>cerrando a los delincuentes la posibilidad de </a:t>
            </a:r>
            <a:r>
              <a:rPr lang="es-ES" sz="2000" dirty="0" err="1">
                <a:solidFill>
                  <a:schemeClr val="tx1"/>
                </a:solidFill>
                <a:effectLst/>
                <a:latin typeface="Arial" panose="020B0604020202020204" pitchFamily="34" charset="0"/>
                <a:ea typeface="Arial" panose="020B0604020202020204" pitchFamily="34" charset="0"/>
              </a:rPr>
              <a:t>fraudear</a:t>
            </a:r>
            <a:r>
              <a:rPr lang="es-ES" sz="2000" dirty="0">
                <a:solidFill>
                  <a:schemeClr val="tx1"/>
                </a:solidFill>
                <a:effectLst/>
                <a:latin typeface="Arial" panose="020B0604020202020204" pitchFamily="34" charset="0"/>
                <a:ea typeface="Arial" panose="020B0604020202020204" pitchFamily="34" charset="0"/>
              </a:rPr>
              <a:t> a los ciudadanos</a:t>
            </a:r>
            <a:r>
              <a:rPr lang="es-ES" sz="2000" spc="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con</a:t>
            </a:r>
            <a:r>
              <a:rPr lang="es-ES" sz="2000" spc="-25"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identificaciones</a:t>
            </a:r>
            <a:r>
              <a:rPr lang="es-ES" sz="2000" spc="-40" dirty="0">
                <a:solidFill>
                  <a:schemeClr val="tx1"/>
                </a:solidFill>
                <a:effectLst/>
                <a:latin typeface="Arial" panose="020B0604020202020204" pitchFamily="34" charset="0"/>
                <a:ea typeface="Arial" panose="020B0604020202020204" pitchFamily="34" charset="0"/>
              </a:rPr>
              <a:t> </a:t>
            </a:r>
            <a:r>
              <a:rPr lang="es-ES" sz="2000" dirty="0">
                <a:solidFill>
                  <a:schemeClr val="tx1"/>
                </a:solidFill>
                <a:effectLst/>
                <a:latin typeface="Arial" panose="020B0604020202020204" pitchFamily="34" charset="0"/>
                <a:ea typeface="Arial" panose="020B0604020202020204" pitchFamily="34" charset="0"/>
              </a:rPr>
              <a:t>falsas.</a:t>
            </a:r>
            <a:endParaRPr lang="es-MX" sz="2000" dirty="0">
              <a:solidFill>
                <a:schemeClr val="tx1"/>
              </a:solidFill>
              <a:effectLst/>
              <a:latin typeface="Arial" panose="020B0604020202020204" pitchFamily="34" charset="0"/>
              <a:ea typeface="Arial" panose="020B0604020202020204" pitchFamily="34" charset="0"/>
            </a:endParaRPr>
          </a:p>
          <a:p>
            <a:endParaRPr lang="es-MX" dirty="0"/>
          </a:p>
        </p:txBody>
      </p:sp>
    </p:spTree>
    <p:extLst>
      <p:ext uri="{BB962C8B-B14F-4D97-AF65-F5344CB8AC3E}">
        <p14:creationId xmlns:p14="http://schemas.microsoft.com/office/powerpoint/2010/main" val="261157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CuadroTexto 1">
            <a:extLst>
              <a:ext uri="{FF2B5EF4-FFF2-40B4-BE49-F238E27FC236}">
                <a16:creationId xmlns:a16="http://schemas.microsoft.com/office/drawing/2014/main" id="{DF09BF06-01B5-48D2-BD0E-BE10C547749C}"/>
              </a:ext>
            </a:extLst>
          </p:cNvPr>
          <p:cNvSpPr txBox="1"/>
          <p:nvPr/>
        </p:nvSpPr>
        <p:spPr>
          <a:xfrm>
            <a:off x="1805940" y="2905780"/>
            <a:ext cx="9349740" cy="523220"/>
          </a:xfrm>
          <a:prstGeom prst="rect">
            <a:avLst/>
          </a:prstGeom>
          <a:noFill/>
        </p:spPr>
        <p:txBody>
          <a:bodyPr wrap="square" rtlCol="0">
            <a:spAutoFit/>
          </a:bodyPr>
          <a:lstStyle/>
          <a:p>
            <a:r>
              <a:rPr lang="es-MX" sz="2800" b="1" dirty="0">
                <a:latin typeface="Arial" panose="020B0604020202020204" pitchFamily="34" charset="0"/>
                <a:cs typeface="Arial" panose="020B0604020202020204" pitchFamily="34" charset="0"/>
              </a:rPr>
              <a:t>Reforma a la Ley del Notariado del Estado de Jalisco.</a:t>
            </a:r>
          </a:p>
        </p:txBody>
      </p:sp>
    </p:spTree>
    <p:extLst>
      <p:ext uri="{BB962C8B-B14F-4D97-AF65-F5344CB8AC3E}">
        <p14:creationId xmlns:p14="http://schemas.microsoft.com/office/powerpoint/2010/main" val="158210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Título 1">
            <a:extLst>
              <a:ext uri="{FF2B5EF4-FFF2-40B4-BE49-F238E27FC236}">
                <a16:creationId xmlns:a16="http://schemas.microsoft.com/office/drawing/2014/main" id="{CB58D6E5-37BE-481C-BBE9-D8D747E3DD41}"/>
              </a:ext>
            </a:extLst>
          </p:cNvPr>
          <p:cNvSpPr>
            <a:spLocks noGrp="1"/>
          </p:cNvSpPr>
          <p:nvPr>
            <p:ph type="title"/>
          </p:nvPr>
        </p:nvSpPr>
        <p:spPr/>
        <p:txBody>
          <a:bodyPr>
            <a:noAutofit/>
          </a:bodyPr>
          <a:lstStyle/>
          <a:p>
            <a:r>
              <a:rPr kumimoji="0" lang="es-ES"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t>LEY DEL NOTARIADO DEL ESTADO DE JALISCO.</a:t>
            </a:r>
            <a:br>
              <a:rPr kumimoji="0" lang="es-ES"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br>
            <a:br>
              <a:rPr kumimoji="0" lang="es-ES_tradnl"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br>
            <a:r>
              <a:rPr kumimoji="0" lang="es-ES"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t>TÍTULO SEGUNDO</a:t>
            </a:r>
            <a:br>
              <a:rPr kumimoji="0" lang="es-ES_tradnl"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br>
            <a:r>
              <a:rPr kumimoji="0" lang="es-ES"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t>ACTIVIDAD NOTARIAL</a:t>
            </a:r>
            <a:br>
              <a:rPr kumimoji="0" lang="es-ES"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br>
            <a:br>
              <a:rPr kumimoji="0" lang="es-ES_tradnl"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br>
            <a:r>
              <a:rPr kumimoji="0" lang="es-ES"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t>CAPÍTULO III</a:t>
            </a:r>
            <a:br>
              <a:rPr kumimoji="0" lang="es-ES_tradnl"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br>
            <a:r>
              <a:rPr kumimoji="0" lang="es-ES" sz="15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a:rPr>
              <a:t>De las Escrituras e Instrumentos Públicos</a:t>
            </a:r>
            <a:endParaRPr lang="es-MX" sz="1500" dirty="0"/>
          </a:p>
        </p:txBody>
      </p:sp>
      <p:sp>
        <p:nvSpPr>
          <p:cNvPr id="4" name="Marcador de contenido 3">
            <a:extLst>
              <a:ext uri="{FF2B5EF4-FFF2-40B4-BE49-F238E27FC236}">
                <a16:creationId xmlns:a16="http://schemas.microsoft.com/office/drawing/2014/main" id="{CF4AA133-8A50-487C-A3AF-2146C6716B7E}"/>
              </a:ext>
            </a:extLst>
          </p:cNvPr>
          <p:cNvSpPr>
            <a:spLocks noGrp="1"/>
          </p:cNvSpPr>
          <p:nvPr>
            <p:ph idx="1"/>
          </p:nvPr>
        </p:nvSpPr>
        <p:spPr>
          <a:xfrm>
            <a:off x="1097280" y="1845733"/>
            <a:ext cx="10058400" cy="4439767"/>
          </a:xfrm>
        </p:spPr>
        <p:txBody>
          <a:bodyPr>
            <a:normAutofit lnSpcReduction="10000"/>
          </a:bodyPr>
          <a:lstStyle/>
          <a:p>
            <a:pPr marL="91440" marR="0" lvl="0" indent="-91440" algn="just"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Char char=" "/>
              <a:tabLst/>
              <a:defRPr/>
            </a:pP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Artículo 83 </a:t>
            </a: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91440" marR="0" lvl="0" indent="-91440" algn="just"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Char char=" "/>
              <a:tabLst/>
              <a:defRPr/>
            </a:pP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Artículo 84 […] I, II.</a:t>
            </a:r>
          </a:p>
          <a:p>
            <a:pPr marL="91440" marR="0" lvl="0" indent="-91440" algn="just"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Char char=" "/>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III. Anotará la hora y fecha en que se termina de firmar el instrumento notarial por </a:t>
            </a:r>
            <a:r>
              <a:rPr kumimoji="0" lang="es-ES_tradnl"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los comparecientes,</a:t>
            </a:r>
            <a:r>
              <a:rPr kumimoji="0" lang="es-ES_tradn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quienes </a:t>
            </a:r>
            <a:r>
              <a:rPr kumimoji="0" lang="es-ES_tradnl"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invariablemente deben estampar junto a su firma las huellas digitales</a:t>
            </a:r>
            <a:r>
              <a:rPr kumimoji="0" lang="es-ES_tradn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_tradnl"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preferentemente de sus dedos índices; </a:t>
            </a:r>
            <a:r>
              <a:rPr kumimoji="0" lang="es-ES_tradn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 caso de no poder hacerlo, el notario público autorizante asentará la razón de esto en el instrumento público, firmará e imprimirá su sello, con lo que quedará autorizado el instrumento. En los supuestos en que la ley así lo prevenga, se hará constar la hora de inicio. </a:t>
            </a:r>
          </a:p>
          <a:p>
            <a:pPr marL="91440" marR="0" lvl="0" indent="-91440" algn="just"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Char char=" "/>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No será aplicable lo dispuesto en esta fracción en cuanto a verificar datos biométricos disponibles, así como de la consulta de la información contenida en los soportes tecnológicos, a quienes actúen en representación de la Federación, los Estados, Municipios, Estados extranjeros, integrantes de los poderes legislativo y judicial, representantes de organismos públicos descentralizados y desconcentrados, instituciones y sociedades que integran el sistema financiero, así como las instituciones, dependencias y fideicomisos públicos;</a:t>
            </a:r>
          </a:p>
          <a:p>
            <a:pPr marL="91440" marR="0" lvl="0" indent="-91440" algn="just"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Char char=" "/>
              <a:tabLst/>
              <a:defRPr/>
            </a:pP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IV, V, VI, VII.</a:t>
            </a:r>
            <a:endPar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s-MX" dirty="0"/>
          </a:p>
        </p:txBody>
      </p:sp>
    </p:spTree>
    <p:extLst>
      <p:ext uri="{BB962C8B-B14F-4D97-AF65-F5344CB8AC3E}">
        <p14:creationId xmlns:p14="http://schemas.microsoft.com/office/powerpoint/2010/main" val="364348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CuadroTexto 1">
            <a:extLst>
              <a:ext uri="{FF2B5EF4-FFF2-40B4-BE49-F238E27FC236}">
                <a16:creationId xmlns:a16="http://schemas.microsoft.com/office/drawing/2014/main" id="{AD6185C4-FFD9-41E2-BFFB-4D3054CAA274}"/>
              </a:ext>
            </a:extLst>
          </p:cNvPr>
          <p:cNvSpPr txBox="1"/>
          <p:nvPr/>
        </p:nvSpPr>
        <p:spPr>
          <a:xfrm>
            <a:off x="1074420" y="1497330"/>
            <a:ext cx="9658350" cy="3754874"/>
          </a:xfrm>
          <a:prstGeom prst="rect">
            <a:avLst/>
          </a:prstGeom>
          <a:noFill/>
        </p:spPr>
        <p:txBody>
          <a:bodyPr wrap="square" rtlCol="0">
            <a:spAutoFit/>
          </a:bodyPr>
          <a:lstStyle/>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VIII. Debe dar fe de conocimiento de los comparecientes o de que los identificó con documento oficial expedido por autoridad federal, estatal, municipal, por organismos públicos autónomos o con documentos expedidos por gobiernos de otros países, que contengan la fotografía y firma del compareciente.</a:t>
            </a:r>
            <a:endParaRPr lang="es-MX" sz="2000" dirty="0">
              <a:latin typeface="Arial" panose="020B0604020202020204" pitchFamily="34" charset="0"/>
              <a:ea typeface="Times New Roman" panose="02020603050405020304" pitchFamily="18" charset="0"/>
              <a:cs typeface="Arial" panose="020B0604020202020204" pitchFamily="34" charset="0"/>
            </a:endParaRPr>
          </a:p>
          <a:p>
            <a:pPr algn="just"/>
            <a:endParaRPr lang="es-MX"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b="1" dirty="0">
                <a:effectLst/>
                <a:latin typeface="Arial" panose="020B0604020202020204" pitchFamily="34" charset="0"/>
                <a:ea typeface="Times New Roman" panose="02020603050405020304" pitchFamily="18" charset="0"/>
                <a:cs typeface="Arial" panose="020B0604020202020204" pitchFamily="34" charset="0"/>
              </a:rPr>
              <a:t>En caso de que el notario identifique al compareciente mediante su credencial para votar con fotografía, o bien alguna otra identificación contenida en los soportes tecnológicos aprobados por el Consejo de Notarios, estará obligado a verificar los datos biométricos disponibles, así como a hacer la consulta de la información contenida en los referidos soportes, debiendo dejar constancia de ello</a:t>
            </a:r>
            <a:endParaRPr lang="es-ES_tradnl" sz="2000" b="1" dirty="0">
              <a:latin typeface="Arial" panose="020B0604020202020204" pitchFamily="34" charset="0"/>
              <a:ea typeface="Times New Roman" panose="02020603050405020304" pitchFamily="18" charset="0"/>
              <a:cs typeface="Arial" panose="020B0604020202020204" pitchFamily="34" charset="0"/>
            </a:endParaRPr>
          </a:p>
          <a:p>
            <a:endParaRPr lang="es-MX" dirty="0"/>
          </a:p>
        </p:txBody>
      </p:sp>
    </p:spTree>
    <p:extLst>
      <p:ext uri="{BB962C8B-B14F-4D97-AF65-F5344CB8AC3E}">
        <p14:creationId xmlns:p14="http://schemas.microsoft.com/office/powerpoint/2010/main" val="6538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CuadroTexto 1">
            <a:extLst>
              <a:ext uri="{FF2B5EF4-FFF2-40B4-BE49-F238E27FC236}">
                <a16:creationId xmlns:a16="http://schemas.microsoft.com/office/drawing/2014/main" id="{04AAB701-9CF2-44F2-A0CC-867AB4976AC0}"/>
              </a:ext>
            </a:extLst>
          </p:cNvPr>
          <p:cNvSpPr txBox="1"/>
          <p:nvPr/>
        </p:nvSpPr>
        <p:spPr>
          <a:xfrm>
            <a:off x="1017270" y="1382286"/>
            <a:ext cx="10206990" cy="3785652"/>
          </a:xfrm>
          <a:prstGeom prst="rect">
            <a:avLst/>
          </a:prstGeom>
          <a:noFill/>
        </p:spPr>
        <p:txBody>
          <a:bodyPr wrap="square" rtlCol="0">
            <a:spAutoFit/>
          </a:bodyPr>
          <a:lstStyle/>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No será aplicable lo dispuesto en esta fracción en cuanto a verificar datos biométricos disponibles, así como de la consulta de la información contenida en los soportes tecnológicos, a quienes actúen en representación de la Federación, los Estados, Municipios, Estados extranjeros, organismos públicos descentralizados y desconcentrados, instituciones y sociedades que integran el sistema financiero, así como las instituciones, dependencias y fideicomisos públicos.</a:t>
            </a:r>
          </a:p>
          <a:p>
            <a:pPr algn="just"/>
            <a:endParaRPr lang="es-ES_tradnl"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kumimoji="0" lang="es-ES_tradnl"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 el supuesto de que no sea posible cerciorarse de la identidad en el sistema de verificación de datos biométricos disponibles, por causas de fuerza mayor o por no permitirlo la identificación oficial vigente presentada para tal efecto, el notario solicitará una segunda identificación, además de asentar dicho supuesto, anexando al libro de documentos aquella evidencia de la gestión realizada.</a:t>
            </a:r>
            <a:endPar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5775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4" name="CuadroTexto 3">
            <a:extLst>
              <a:ext uri="{FF2B5EF4-FFF2-40B4-BE49-F238E27FC236}">
                <a16:creationId xmlns:a16="http://schemas.microsoft.com/office/drawing/2014/main" id="{8E3195AE-2883-4D2E-B904-3C719992732F}"/>
              </a:ext>
            </a:extLst>
          </p:cNvPr>
          <p:cNvSpPr txBox="1"/>
          <p:nvPr/>
        </p:nvSpPr>
        <p:spPr>
          <a:xfrm>
            <a:off x="1074420" y="1843950"/>
            <a:ext cx="9680022" cy="317009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tab pos="800100" algn="l"/>
                <a:tab pos="914400" algn="l"/>
              </a:tabLst>
              <a:defRPr/>
            </a:pP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 cualquier otro caso intervendrán dos testigos quienes se identificarán con documentos oficiales que contengan fotografía y firma, deberán ser mayores de edad, saber leer y escribir y declararán conocer la identidad de !os otorgantes, sin que puedan desempeñarse como tales los ciegos, sordos y mudos, además, la persona identificada deberá estampar sus huellas digitales, preferentemente de sus dedos índices, haciendo constar esta circunstancia; en caso de no poder hacer la estampa de huellas, el notario público asentará dicha circunstancia en el instrumento público;</a:t>
            </a:r>
          </a:p>
          <a:p>
            <a:pPr marL="0" marR="0" lvl="0" indent="0" algn="just" defTabSz="457200" rtl="0" eaLnBrk="1" fontAlgn="auto" latinLnBrk="0" hangingPunct="1">
              <a:lnSpc>
                <a:spcPct val="100000"/>
              </a:lnSpc>
              <a:spcBef>
                <a:spcPts val="0"/>
              </a:spcBef>
              <a:spcAft>
                <a:spcPts val="0"/>
              </a:spcAft>
              <a:buClrTx/>
              <a:buSzTx/>
              <a:buFontTx/>
              <a:buNone/>
              <a:tabLst>
                <a:tab pos="800100" algn="l"/>
                <a:tab pos="914400" algn="l"/>
              </a:tabLst>
              <a:defRPr/>
            </a:pPr>
            <a:endPar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tab pos="800100" algn="l"/>
                <a:tab pos="914400" algn="l"/>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IX, X, XI, XII, XIII, XIV.</a:t>
            </a:r>
            <a:endPar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99540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3">
            <a:extLst>
              <a:ext uri="{FF2B5EF4-FFF2-40B4-BE49-F238E27FC236}">
                <a16:creationId xmlns:a16="http://schemas.microsoft.com/office/drawing/2014/main" id="{A537C3C3-39F5-4F64-B3BF-C9D015F822ED}"/>
              </a:ext>
            </a:extLst>
          </p:cNvPr>
          <p:cNvGraphicFramePr>
            <a:graphicFrameLocks noGrp="1"/>
          </p:cNvGraphicFramePr>
          <p:nvPr>
            <p:extLst>
              <p:ext uri="{D42A27DB-BD31-4B8C-83A1-F6EECF244321}">
                <p14:modId xmlns:p14="http://schemas.microsoft.com/office/powerpoint/2010/main" val="2832429063"/>
              </p:ext>
            </p:extLst>
          </p:nvPr>
        </p:nvGraphicFramePr>
        <p:xfrm>
          <a:off x="1382751" y="758283"/>
          <a:ext cx="9601199" cy="4917688"/>
        </p:xfrm>
        <a:graphic>
          <a:graphicData uri="http://schemas.openxmlformats.org/drawingml/2006/table">
            <a:tbl>
              <a:tblPr firstRow="1" bandRow="1">
                <a:tableStyleId>{21E4AEA4-8DFA-4A89-87EB-49C32662AFE0}</a:tableStyleId>
              </a:tblPr>
              <a:tblGrid>
                <a:gridCol w="1858674">
                  <a:extLst>
                    <a:ext uri="{9D8B030D-6E8A-4147-A177-3AD203B41FA5}">
                      <a16:colId xmlns:a16="http://schemas.microsoft.com/office/drawing/2014/main" val="2810557380"/>
                    </a:ext>
                  </a:extLst>
                </a:gridCol>
                <a:gridCol w="1548505">
                  <a:extLst>
                    <a:ext uri="{9D8B030D-6E8A-4147-A177-3AD203B41FA5}">
                      <a16:colId xmlns:a16="http://schemas.microsoft.com/office/drawing/2014/main" val="3973536586"/>
                    </a:ext>
                  </a:extLst>
                </a:gridCol>
                <a:gridCol w="1548505">
                  <a:extLst>
                    <a:ext uri="{9D8B030D-6E8A-4147-A177-3AD203B41FA5}">
                      <a16:colId xmlns:a16="http://schemas.microsoft.com/office/drawing/2014/main" val="3163497001"/>
                    </a:ext>
                  </a:extLst>
                </a:gridCol>
                <a:gridCol w="1548505">
                  <a:extLst>
                    <a:ext uri="{9D8B030D-6E8A-4147-A177-3AD203B41FA5}">
                      <a16:colId xmlns:a16="http://schemas.microsoft.com/office/drawing/2014/main" val="723626564"/>
                    </a:ext>
                  </a:extLst>
                </a:gridCol>
                <a:gridCol w="1548505">
                  <a:extLst>
                    <a:ext uri="{9D8B030D-6E8A-4147-A177-3AD203B41FA5}">
                      <a16:colId xmlns:a16="http://schemas.microsoft.com/office/drawing/2014/main" val="3007286403"/>
                    </a:ext>
                  </a:extLst>
                </a:gridCol>
                <a:gridCol w="1548505">
                  <a:extLst>
                    <a:ext uri="{9D8B030D-6E8A-4147-A177-3AD203B41FA5}">
                      <a16:colId xmlns:a16="http://schemas.microsoft.com/office/drawing/2014/main" val="4099387601"/>
                    </a:ext>
                  </a:extLst>
                </a:gridCol>
              </a:tblGrid>
              <a:tr h="588209">
                <a:tc gridSpan="6">
                  <a:txBody>
                    <a:bodyPr/>
                    <a:lstStyle/>
                    <a:p>
                      <a:pPr algn="ctr"/>
                      <a:r>
                        <a:rPr lang="es-MX" sz="3200" dirty="0">
                          <a:solidFill>
                            <a:schemeClr val="tx1"/>
                          </a:solidFill>
                        </a:rPr>
                        <a:t>DENUNCIAS PRESENTADAS POR NOTARIOS:</a:t>
                      </a:r>
                      <a:endParaRPr lang="es-MX" sz="3200" dirty="0">
                        <a:solidFill>
                          <a:schemeClr val="tx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hMerge="1">
                  <a:txBody>
                    <a:bodyPr/>
                    <a:lstStyle/>
                    <a:p>
                      <a:endParaRPr lang="es-MX"/>
                    </a:p>
                  </a:txBody>
                  <a:tcPr/>
                </a:tc>
                <a:tc hMerge="1">
                  <a:txBody>
                    <a:bodyPr/>
                    <a:lstStyle/>
                    <a:p>
                      <a:endParaRPr lang="es-MX"/>
                    </a:p>
                  </a:txBody>
                  <a:tcPr/>
                </a:tc>
                <a:tc hMerge="1">
                  <a:txBody>
                    <a:bodyPr/>
                    <a:lstStyle/>
                    <a:p>
                      <a:endParaRPr lang="es-MX" dirty="0"/>
                    </a:p>
                  </a:txBody>
                  <a:tcPr/>
                </a:tc>
                <a:tc hMerge="1">
                  <a:txBody>
                    <a:bodyPr/>
                    <a:lstStyle/>
                    <a:p>
                      <a:endParaRPr lang="es-MX"/>
                    </a:p>
                  </a:txBody>
                  <a:tcPr/>
                </a:tc>
                <a:tc hMerge="1">
                  <a:txBody>
                    <a:bodyPr/>
                    <a:lstStyle/>
                    <a:p>
                      <a:pPr algn="ctr"/>
                      <a:endParaRPr lang="es-MX"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3425004"/>
                  </a:ext>
                </a:extLst>
              </a:tr>
              <a:tr h="908330">
                <a:tc>
                  <a:txBody>
                    <a:bodyPr/>
                    <a:lstStyle/>
                    <a:p>
                      <a:endParaRPr lang="es-MX" sz="2400" b="1" dirty="0">
                        <a:latin typeface="Arial" panose="020B0604020202020204" pitchFamily="34" charset="0"/>
                        <a:cs typeface="Arial" panose="020B0604020202020204" pitchFamily="34" charset="0"/>
                      </a:endParaRPr>
                    </a:p>
                  </a:txBody>
                  <a:tcPr/>
                </a:tc>
                <a:tc>
                  <a:txBody>
                    <a:bodyPr/>
                    <a:lstStyle/>
                    <a:p>
                      <a:pPr algn="ctr"/>
                      <a:r>
                        <a:rPr lang="es-MX" sz="2400" b="1" dirty="0"/>
                        <a:t>2019</a:t>
                      </a:r>
                      <a:endParaRPr lang="es-MX" sz="2400" b="1" dirty="0">
                        <a:latin typeface="Arial" panose="020B0604020202020204" pitchFamily="34" charset="0"/>
                        <a:cs typeface="Arial" panose="020B0604020202020204" pitchFamily="34" charset="0"/>
                      </a:endParaRPr>
                    </a:p>
                  </a:txBody>
                  <a:tcPr/>
                </a:tc>
                <a:tc>
                  <a:txBody>
                    <a:bodyPr/>
                    <a:lstStyle/>
                    <a:p>
                      <a:pPr algn="ctr"/>
                      <a:r>
                        <a:rPr lang="es-MX" sz="2400" b="1" dirty="0"/>
                        <a:t>2020</a:t>
                      </a:r>
                      <a:endParaRPr lang="es-MX" sz="2400" b="1" dirty="0">
                        <a:latin typeface="Arial" panose="020B0604020202020204" pitchFamily="34" charset="0"/>
                        <a:cs typeface="Arial" panose="020B0604020202020204" pitchFamily="34" charset="0"/>
                      </a:endParaRPr>
                    </a:p>
                  </a:txBody>
                  <a:tcPr/>
                </a:tc>
                <a:tc>
                  <a:txBody>
                    <a:bodyPr/>
                    <a:lstStyle/>
                    <a:p>
                      <a:pPr algn="ctr"/>
                      <a:r>
                        <a:rPr lang="es-MX" sz="2400" b="1" dirty="0"/>
                        <a:t>2021</a:t>
                      </a:r>
                      <a:endParaRPr lang="es-MX" sz="2400" b="1" dirty="0">
                        <a:latin typeface="Arial" panose="020B0604020202020204" pitchFamily="34" charset="0"/>
                        <a:cs typeface="Arial" panose="020B0604020202020204" pitchFamily="34" charset="0"/>
                      </a:endParaRPr>
                    </a:p>
                  </a:txBody>
                  <a:tcPr/>
                </a:tc>
                <a:tc>
                  <a:txBody>
                    <a:bodyPr/>
                    <a:lstStyle/>
                    <a:p>
                      <a:pPr algn="ctr"/>
                      <a:r>
                        <a:rPr lang="es-MX" sz="2400" b="1" dirty="0"/>
                        <a:t>2022</a:t>
                      </a:r>
                      <a:endParaRPr lang="es-MX" sz="2400" b="1" dirty="0">
                        <a:latin typeface="Arial" panose="020B0604020202020204" pitchFamily="34" charset="0"/>
                        <a:cs typeface="Arial" panose="020B0604020202020204" pitchFamily="34" charset="0"/>
                      </a:endParaRPr>
                    </a:p>
                  </a:txBody>
                  <a:tcPr/>
                </a:tc>
                <a:tc>
                  <a:txBody>
                    <a:bodyPr/>
                    <a:lstStyle/>
                    <a:p>
                      <a:pPr algn="ctr"/>
                      <a:r>
                        <a:rPr lang="es-MX" sz="2000" b="1" dirty="0"/>
                        <a:t>TOTAL </a:t>
                      </a:r>
                      <a:endParaRPr lang="es-MX"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1963902"/>
                  </a:ext>
                </a:extLst>
              </a:tr>
              <a:tr h="651827">
                <a:tc>
                  <a:txBody>
                    <a:bodyPr/>
                    <a:lstStyle/>
                    <a:p>
                      <a:pPr algn="ctr"/>
                      <a:r>
                        <a:rPr lang="es-MX" sz="2000" b="1" dirty="0"/>
                        <a:t>ROBO</a:t>
                      </a:r>
                      <a:endParaRPr lang="es-MX" sz="2000" b="1" dirty="0">
                        <a:latin typeface="Arial" panose="020B0604020202020204" pitchFamily="34" charset="0"/>
                        <a:cs typeface="Arial" panose="020B0604020202020204" pitchFamily="34" charset="0"/>
                      </a:endParaRPr>
                    </a:p>
                  </a:txBody>
                  <a:tcPr/>
                </a:tc>
                <a:tc>
                  <a:txBody>
                    <a:bodyPr/>
                    <a:lstStyle/>
                    <a:p>
                      <a:pPr algn="ctr"/>
                      <a:r>
                        <a:rPr lang="es-MX" sz="2400" dirty="0"/>
                        <a:t>1</a:t>
                      </a:r>
                      <a:endParaRPr lang="es-MX" sz="2400" dirty="0">
                        <a:latin typeface="Arial" panose="020B0604020202020204" pitchFamily="34" charset="0"/>
                        <a:cs typeface="Arial" panose="020B0604020202020204" pitchFamily="34" charset="0"/>
                      </a:endParaRPr>
                    </a:p>
                  </a:txBody>
                  <a:tcPr/>
                </a:tc>
                <a:tc>
                  <a:txBody>
                    <a:bodyPr/>
                    <a:lstStyle/>
                    <a:p>
                      <a:pPr algn="ctr"/>
                      <a:endParaRPr lang="es-MX" sz="2400" dirty="0">
                        <a:latin typeface="Arial" panose="020B0604020202020204" pitchFamily="34" charset="0"/>
                        <a:cs typeface="Arial" panose="020B0604020202020204" pitchFamily="34" charset="0"/>
                      </a:endParaRPr>
                    </a:p>
                  </a:txBody>
                  <a:tcPr/>
                </a:tc>
                <a:tc>
                  <a:txBody>
                    <a:bodyPr/>
                    <a:lstStyle/>
                    <a:p>
                      <a:pPr algn="ctr"/>
                      <a:endParaRPr lang="es-MX" sz="2400">
                        <a:latin typeface="Arial" panose="020B0604020202020204" pitchFamily="34" charset="0"/>
                        <a:cs typeface="Arial" panose="020B0604020202020204" pitchFamily="34" charset="0"/>
                      </a:endParaRPr>
                    </a:p>
                  </a:txBody>
                  <a:tcPr/>
                </a:tc>
                <a:tc>
                  <a:txBody>
                    <a:bodyPr/>
                    <a:lstStyle/>
                    <a:p>
                      <a:pPr algn="ct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1</a:t>
                      </a:r>
                      <a:endParaRPr lang="es-MX"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9346631"/>
                  </a:ext>
                </a:extLst>
              </a:tr>
              <a:tr h="1247809">
                <a:tc>
                  <a:txBody>
                    <a:bodyPr/>
                    <a:lstStyle/>
                    <a:p>
                      <a:pPr algn="ctr"/>
                      <a:r>
                        <a:rPr lang="es-MX" sz="2000" b="1" dirty="0"/>
                        <a:t>FALSIFICACIÓN/DOCUMENTOS APÓCRIFOS</a:t>
                      </a:r>
                      <a:endParaRPr lang="es-MX" sz="2000" b="1" dirty="0">
                        <a:latin typeface="Arial" panose="020B0604020202020204" pitchFamily="34" charset="0"/>
                        <a:cs typeface="Arial" panose="020B0604020202020204" pitchFamily="34" charset="0"/>
                      </a:endParaRPr>
                    </a:p>
                  </a:txBody>
                  <a:tcPr/>
                </a:tc>
                <a:tc>
                  <a:txBody>
                    <a:bodyPr/>
                    <a:lstStyle/>
                    <a:p>
                      <a:pPr algn="ctr"/>
                      <a:r>
                        <a:rPr lang="es-MX" sz="2400" dirty="0"/>
                        <a:t>32</a:t>
                      </a: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16</a:t>
                      </a: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16</a:t>
                      </a: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3</a:t>
                      </a: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67</a:t>
                      </a:r>
                      <a:endParaRPr lang="es-MX"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0154960"/>
                  </a:ext>
                </a:extLst>
              </a:tr>
              <a:tr h="651827">
                <a:tc>
                  <a:txBody>
                    <a:bodyPr/>
                    <a:lstStyle/>
                    <a:p>
                      <a:pPr algn="ctr"/>
                      <a:r>
                        <a:rPr lang="es-MX" sz="2000" b="1" dirty="0"/>
                        <a:t>SUPLANTACIÓN</a:t>
                      </a:r>
                      <a:endParaRPr lang="es-MX" sz="2000" b="1" dirty="0">
                        <a:latin typeface="Arial" panose="020B0604020202020204" pitchFamily="34" charset="0"/>
                        <a:cs typeface="Arial" panose="020B0604020202020204" pitchFamily="34" charset="0"/>
                      </a:endParaRPr>
                    </a:p>
                  </a:txBody>
                  <a:tcPr/>
                </a:tc>
                <a:tc>
                  <a:txBody>
                    <a:bodyPr/>
                    <a:lstStyle/>
                    <a:p>
                      <a:pPr algn="ct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1</a:t>
                      </a: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1</a:t>
                      </a:r>
                      <a:endParaRPr lang="es-MX" sz="2400" dirty="0">
                        <a:latin typeface="Arial" panose="020B0604020202020204" pitchFamily="34" charset="0"/>
                        <a:cs typeface="Arial" panose="020B0604020202020204" pitchFamily="34" charset="0"/>
                      </a:endParaRPr>
                    </a:p>
                  </a:txBody>
                  <a:tcPr/>
                </a:tc>
                <a:tc>
                  <a:txBody>
                    <a:bodyPr/>
                    <a:lstStyle/>
                    <a:p>
                      <a:pPr algn="ct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2</a:t>
                      </a:r>
                      <a:endParaRPr lang="es-MX"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5032961"/>
                  </a:ext>
                </a:extLst>
              </a:tr>
              <a:tr h="869686">
                <a:tc>
                  <a:txBody>
                    <a:bodyPr/>
                    <a:lstStyle/>
                    <a:p>
                      <a:pPr algn="ctr"/>
                      <a:r>
                        <a:rPr lang="es-MX" sz="2000" b="1" dirty="0"/>
                        <a:t>TOTAL </a:t>
                      </a:r>
                      <a:endParaRPr lang="es-MX" sz="2000" b="1" dirty="0">
                        <a:latin typeface="Arial" panose="020B0604020202020204" pitchFamily="34" charset="0"/>
                        <a:cs typeface="Arial" panose="020B0604020202020204" pitchFamily="34" charset="0"/>
                      </a:endParaRPr>
                    </a:p>
                  </a:txBody>
                  <a:tcPr/>
                </a:tc>
                <a:tc>
                  <a:txBody>
                    <a:bodyPr/>
                    <a:lstStyle/>
                    <a:p>
                      <a:pPr algn="ctr"/>
                      <a:r>
                        <a:rPr lang="es-MX" sz="2400" dirty="0"/>
                        <a:t>33</a:t>
                      </a: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17</a:t>
                      </a: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17</a:t>
                      </a:r>
                      <a:endParaRPr lang="es-MX" sz="2400" dirty="0">
                        <a:latin typeface="Arial" panose="020B0604020202020204" pitchFamily="34" charset="0"/>
                        <a:cs typeface="Arial" panose="020B0604020202020204" pitchFamily="34" charset="0"/>
                      </a:endParaRPr>
                    </a:p>
                  </a:txBody>
                  <a:tcPr/>
                </a:tc>
                <a:tc>
                  <a:txBody>
                    <a:bodyPr/>
                    <a:lstStyle/>
                    <a:p>
                      <a:pPr algn="ctr"/>
                      <a:r>
                        <a:rPr lang="es-MX" sz="2400" dirty="0"/>
                        <a:t>3</a:t>
                      </a:r>
                      <a:endParaRPr lang="es-MX" sz="2400" dirty="0">
                        <a:latin typeface="Arial" panose="020B0604020202020204" pitchFamily="34" charset="0"/>
                        <a:cs typeface="Arial" panose="020B0604020202020204" pitchFamily="34" charset="0"/>
                      </a:endParaRPr>
                    </a:p>
                  </a:txBody>
                  <a:tcPr/>
                </a:tc>
                <a:tc>
                  <a:txBody>
                    <a:bodyPr/>
                    <a:lstStyle/>
                    <a:p>
                      <a:pPr algn="ctr"/>
                      <a:r>
                        <a:rPr lang="es-MX" sz="2400" b="1" dirty="0"/>
                        <a:t>70</a:t>
                      </a:r>
                      <a:endParaRPr lang="es-MX"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3915887"/>
                  </a:ext>
                </a:extLst>
              </a:tr>
            </a:tbl>
          </a:graphicData>
        </a:graphic>
      </p:graphicFrame>
    </p:spTree>
    <p:extLst>
      <p:ext uri="{BB962C8B-B14F-4D97-AF65-F5344CB8AC3E}">
        <p14:creationId xmlns:p14="http://schemas.microsoft.com/office/powerpoint/2010/main" val="365334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4" name="CuadroTexto 3">
            <a:extLst>
              <a:ext uri="{FF2B5EF4-FFF2-40B4-BE49-F238E27FC236}">
                <a16:creationId xmlns:a16="http://schemas.microsoft.com/office/drawing/2014/main" id="{0CEB4805-A667-4077-BE48-8067B3D2F7C1}"/>
              </a:ext>
            </a:extLst>
          </p:cNvPr>
          <p:cNvSpPr txBox="1"/>
          <p:nvPr/>
        </p:nvSpPr>
        <p:spPr>
          <a:xfrm>
            <a:off x="1137424" y="1773903"/>
            <a:ext cx="9578898" cy="248356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lang="es-MX"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Cuando se tiene conocimiento de un ilícito, el Notario inmediatamente realiza l</a:t>
            </a: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denuncia </a:t>
            </a:r>
            <a:r>
              <a:rPr lang="es-MX"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ante</a:t>
            </a: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la Fiscalía del Estado y da aviso al Colegio de Notarios para que </a:t>
            </a:r>
            <a:r>
              <a:rPr lang="es-MX"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el</a:t>
            </a: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Colegio a través de una Circular, lo haga del conocimiento de toda la membresía.</a:t>
            </a: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Asimismo, se cuenta con una página y un correo interno, de uso exclusivo de los notarios, así como, con las direcciones del Archivo de Instrumentos Públicos y del Registro Público de la Propiedad y de Comercio, para validar y cerciorarse, de la procedencia y autenticada de los Instrumentos </a:t>
            </a:r>
            <a:r>
              <a:rPr lang="es-MX"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notariales. </a:t>
            </a: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652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CuadroTexto 1">
            <a:extLst>
              <a:ext uri="{FF2B5EF4-FFF2-40B4-BE49-F238E27FC236}">
                <a16:creationId xmlns:a16="http://schemas.microsoft.com/office/drawing/2014/main" id="{E822F70D-664C-4D61-97DF-5087C8D25E7F}"/>
              </a:ext>
            </a:extLst>
          </p:cNvPr>
          <p:cNvSpPr txBox="1"/>
          <p:nvPr/>
        </p:nvSpPr>
        <p:spPr>
          <a:xfrm>
            <a:off x="2687444" y="2642839"/>
            <a:ext cx="6947209" cy="707886"/>
          </a:xfrm>
          <a:prstGeom prst="rect">
            <a:avLst/>
          </a:prstGeom>
          <a:noFill/>
        </p:spPr>
        <p:txBody>
          <a:bodyPr wrap="square" rtlCol="0">
            <a:spAutoFit/>
          </a:bodyPr>
          <a:lstStyle/>
          <a:p>
            <a:pPr algn="ctr"/>
            <a:r>
              <a:rPr lang="es-MX" sz="4000" b="1" dirty="0">
                <a:latin typeface="Arial" panose="020B0604020202020204" pitchFamily="34" charset="0"/>
                <a:cs typeface="Arial" panose="020B0604020202020204" pitchFamily="34" charset="0"/>
              </a:rPr>
              <a:t>Gracias por su atención.</a:t>
            </a:r>
          </a:p>
        </p:txBody>
      </p:sp>
    </p:spTree>
    <p:extLst>
      <p:ext uri="{BB962C8B-B14F-4D97-AF65-F5344CB8AC3E}">
        <p14:creationId xmlns:p14="http://schemas.microsoft.com/office/powerpoint/2010/main" val="224865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4" name="CuadroTexto 3">
            <a:extLst>
              <a:ext uri="{FF2B5EF4-FFF2-40B4-BE49-F238E27FC236}">
                <a16:creationId xmlns:a16="http://schemas.microsoft.com/office/drawing/2014/main" id="{6F80D944-548C-4C6F-BC72-AD5D189C733C}"/>
              </a:ext>
            </a:extLst>
          </p:cNvPr>
          <p:cNvSpPr txBox="1"/>
          <p:nvPr/>
        </p:nvSpPr>
        <p:spPr>
          <a:xfrm>
            <a:off x="1143000" y="1866321"/>
            <a:ext cx="9864089" cy="2554545"/>
          </a:xfrm>
          <a:prstGeom prst="rect">
            <a:avLst/>
          </a:prstGeom>
          <a:noFill/>
        </p:spPr>
        <p:txBody>
          <a:bodyPr wrap="square">
            <a:spAutoFit/>
          </a:bodyPr>
          <a:lstStyle/>
          <a:p>
            <a:pPr algn="just"/>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II.- Por decreto 28727/LXIII/21 del Congreso Legislativo del Estado de Jalisco,</a:t>
            </a:r>
            <a:r>
              <a:rPr kumimoji="0" lang="es-ES" sz="20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publicado en el Periódico Oficial “El Estado de Jalisco”.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el día 25 veinticinco de</a:t>
            </a:r>
            <a:r>
              <a:rPr kumimoji="0" lang="es-ES" sz="20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diciembre de 2022 dos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mil veintidós,</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se reformó nuevamente la fracción VIII octava</a:t>
            </a:r>
            <a:r>
              <a:rPr kumimoji="0" lang="es-ES" sz="2000" b="0" i="0" u="none" strike="noStrike" kern="1200" cap="none" spc="-3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del</a:t>
            </a:r>
            <a:r>
              <a:rPr kumimoji="0" lang="es-ES" sz="2000" b="0" i="0" u="none"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articulo 84</a:t>
            </a:r>
            <a:r>
              <a:rPr kumimoji="0" lang="es-ES" sz="2000" b="0" i="0" u="none" strike="noStrike" kern="1200" cap="none" spc="-4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0" i="0" u="none"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a:t>
            </a:r>
            <a:r>
              <a:rPr kumimoji="0" lang="es-ES" sz="2000" b="0" i="0" u="none" strike="noStrike" kern="1200" cap="none" spc="-4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Ley</a:t>
            </a:r>
            <a:r>
              <a:rPr kumimoji="0" lang="es-ES" sz="20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del</a:t>
            </a:r>
            <a:r>
              <a:rPr kumimoji="0" lang="es-ES" sz="2000" b="0" i="0" u="none" strike="noStrike" kern="1200" cap="none" spc="-4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Notariado</a:t>
            </a:r>
            <a:r>
              <a:rPr kumimoji="0" lang="es-ES" sz="20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del</a:t>
            </a:r>
            <a:r>
              <a:rPr kumimoji="0" lang="es-ES" sz="2000" b="0" i="0" u="none" strike="noStrike" kern="1200" cap="none" spc="-4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Estado</a:t>
            </a:r>
            <a:r>
              <a:rPr kumimoji="0" lang="es-ES" sz="20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0" i="0" u="none" strike="noStrike" kern="1200" cap="none" spc="-5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Jalisco</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kumimoji="0" lang="es-ES" sz="2000" b="1"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imponiendo</a:t>
            </a:r>
            <a:r>
              <a:rPr kumimoji="0" lang="es-ES" sz="2000" b="1" i="0" u="none" strike="noStrike" kern="1200" cap="none" spc="5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al</a:t>
            </a:r>
            <a:r>
              <a:rPr kumimoji="0" lang="es-ES" sz="2000" b="1"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Notario</a:t>
            </a:r>
            <a:r>
              <a:rPr kumimoji="0" lang="es-ES" sz="2000" b="1" i="0" u="none" strike="noStrike" kern="1200" cap="none" spc="-3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público</a:t>
            </a:r>
            <a:r>
              <a:rPr kumimoji="0" lang="es-ES" sz="20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 obligación</a:t>
            </a:r>
            <a:r>
              <a:rPr kumimoji="0" lang="es-ES" sz="2000" b="1" i="0" u="none" strike="noStrike" kern="1200" cap="none" spc="30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 cerciorarse</a:t>
            </a:r>
            <a:r>
              <a:rPr kumimoji="0" lang="es-ES" sz="2000" b="1" i="0" u="none" strike="noStrike" kern="1200" cap="none" spc="30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 la identidad</a:t>
            </a:r>
            <a:r>
              <a:rPr kumimoji="0" lang="es-ES" sz="2000" b="1" i="0" u="none" strike="noStrike" kern="1200" cap="none" spc="30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 los comparecientes mediante</a:t>
            </a:r>
            <a:r>
              <a:rPr kumimoji="0" lang="es-ES" sz="20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 verificación de los datos biométricos, así como de la consulta de la información</a:t>
            </a:r>
            <a:r>
              <a:rPr kumimoji="0" lang="es-ES" sz="20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contenida</a:t>
            </a:r>
            <a:r>
              <a:rPr kumimoji="0" lang="es-ES" sz="20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en</a:t>
            </a:r>
            <a:r>
              <a:rPr kumimoji="0" lang="es-ES" sz="20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los</a:t>
            </a:r>
            <a:r>
              <a:rPr kumimoji="0" lang="es-ES" sz="2000" b="1" i="0"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“soportes</a:t>
            </a:r>
            <a:r>
              <a:rPr kumimoji="0" lang="es-ES" sz="2000" b="1" i="0"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tecnológicos”</a:t>
            </a:r>
            <a:r>
              <a:rPr kumimoji="0" lang="es-ES" sz="2000" b="1" i="0"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aprobados</a:t>
            </a:r>
            <a:r>
              <a:rPr kumimoji="0" lang="es-ES" sz="2000" b="1" i="0"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por</a:t>
            </a:r>
            <a:r>
              <a:rPr kumimoji="0" lang="es-ES" sz="2000" b="1" i="0"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el</a:t>
            </a:r>
            <a:r>
              <a:rPr kumimoji="0" lang="es-ES" sz="2000" b="1" i="0"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Consejo</a:t>
            </a:r>
            <a:r>
              <a:rPr kumimoji="0" lang="es-ES" sz="2000" b="1" i="0"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Notarios.</a:t>
            </a:r>
            <a:endPar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1187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4" name="CuadroTexto 3">
            <a:extLst>
              <a:ext uri="{FF2B5EF4-FFF2-40B4-BE49-F238E27FC236}">
                <a16:creationId xmlns:a16="http://schemas.microsoft.com/office/drawing/2014/main" id="{37665D14-1DBB-44B3-9F20-DF26FAC6B8BC}"/>
              </a:ext>
            </a:extLst>
          </p:cNvPr>
          <p:cNvSpPr txBox="1"/>
          <p:nvPr/>
        </p:nvSpPr>
        <p:spPr>
          <a:xfrm>
            <a:off x="1097280" y="1501581"/>
            <a:ext cx="9875520" cy="3854838"/>
          </a:xfrm>
          <a:prstGeom prst="rect">
            <a:avLst/>
          </a:prstGeom>
          <a:noFill/>
        </p:spPr>
        <p:txBody>
          <a:bodyPr wrap="square">
            <a:spAutoFit/>
          </a:bodyPr>
          <a:lstStyle/>
          <a:p>
            <a:pPr algn="just"/>
            <a:r>
              <a:rPr lang="es-ES" sz="2000" dirty="0">
                <a:effectLst/>
                <a:latin typeface="Arial" panose="020B0604020202020204" pitchFamily="34" charset="0"/>
                <a:ea typeface="Arial" panose="020B0604020202020204" pitchFamily="34" charset="0"/>
              </a:rPr>
              <a:t>Asimismo, se precisó que en caso de que </a:t>
            </a:r>
            <a:r>
              <a:rPr lang="es-ES" sz="2000" b="1" dirty="0">
                <a:effectLst/>
                <a:latin typeface="Arial" panose="020B0604020202020204" pitchFamily="34" charset="0"/>
                <a:ea typeface="Arial" panose="020B0604020202020204" pitchFamily="34" charset="0"/>
              </a:rPr>
              <a:t>el notario</a:t>
            </a:r>
            <a:r>
              <a:rPr lang="es-ES" sz="2000" dirty="0">
                <a:effectLst/>
                <a:latin typeface="Arial" panose="020B0604020202020204" pitchFamily="34" charset="0"/>
                <a:ea typeface="Arial" panose="020B0604020202020204" pitchFamily="34" charset="0"/>
              </a:rPr>
              <a:t> identifique al compareciente</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mediante su credencial para votar con fotografía, </a:t>
            </a:r>
            <a:r>
              <a:rPr lang="es-ES" sz="2000" dirty="0">
                <a:solidFill>
                  <a:srgbClr val="0C0C0C"/>
                </a:solidFill>
                <a:effectLst/>
                <a:latin typeface="Arial" panose="020B0604020202020204" pitchFamily="34" charset="0"/>
                <a:ea typeface="Arial" panose="020B0604020202020204" pitchFamily="34" charset="0"/>
              </a:rPr>
              <a:t>o </a:t>
            </a:r>
            <a:r>
              <a:rPr lang="es-ES" sz="2000" dirty="0">
                <a:effectLst/>
                <a:latin typeface="Arial" panose="020B0604020202020204" pitchFamily="34" charset="0"/>
                <a:ea typeface="Arial" panose="020B0604020202020204" pitchFamily="34" charset="0"/>
              </a:rPr>
              <a:t>bien alguna otra identificación</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contenida en los “soportes tecnológicos” aprobados por el Consejo de Notarios,</a:t>
            </a:r>
            <a:r>
              <a:rPr lang="es-ES" sz="2000"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estará obligado a verificar los datos biométricos disponibles, así como a hacer la</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consulta de la información contenida en los referidos “soportes”, debiendo dejar</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constancia</a:t>
            </a:r>
            <a:r>
              <a:rPr lang="es-ES" sz="2000" b="1" spc="130"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de</a:t>
            </a:r>
            <a:r>
              <a:rPr lang="es-ES" sz="2000" b="1" spc="30"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ello</a:t>
            </a:r>
            <a:r>
              <a:rPr lang="es-ES" sz="2000" dirty="0">
                <a:effectLst/>
                <a:latin typeface="Arial" panose="020B0604020202020204" pitchFamily="34" charset="0"/>
                <a:ea typeface="Arial" panose="020B0604020202020204" pitchFamily="34" charset="0"/>
              </a:rPr>
              <a:t>.</a:t>
            </a:r>
          </a:p>
          <a:p>
            <a:pPr algn="just"/>
            <a:endParaRPr lang="es-ES" sz="2000" dirty="0">
              <a:latin typeface="Arial" panose="020B0604020202020204" pitchFamily="34" charset="0"/>
              <a:ea typeface="Arial" panose="020B0604020202020204" pitchFamily="34" charset="0"/>
            </a:endParaRPr>
          </a:p>
          <a:p>
            <a:pPr marL="79375" marR="179070" indent="-5080" algn="just">
              <a:lnSpc>
                <a:spcPct val="106000"/>
              </a:lnSpc>
              <a:spcBef>
                <a:spcPts val="5"/>
              </a:spcBef>
            </a:pPr>
            <a:r>
              <a:rPr lang="es-ES" sz="2000" spc="-5" dirty="0">
                <a:effectLst/>
                <a:latin typeface="Arial" panose="020B0604020202020204" pitchFamily="34" charset="0"/>
                <a:ea typeface="Arial" panose="020B0604020202020204" pitchFamily="34" charset="0"/>
              </a:rPr>
              <a:t>III.-</a:t>
            </a:r>
            <a:r>
              <a:rPr lang="es-ES" sz="2000" spc="-80" dirty="0">
                <a:effectLst/>
                <a:latin typeface="Arial" panose="020B0604020202020204" pitchFamily="34" charset="0"/>
                <a:ea typeface="Arial" panose="020B0604020202020204" pitchFamily="34" charset="0"/>
              </a:rPr>
              <a:t> </a:t>
            </a:r>
            <a:r>
              <a:rPr lang="es-ES" sz="2000" spc="-5" dirty="0">
                <a:effectLst/>
                <a:latin typeface="Arial" panose="020B0604020202020204" pitchFamily="34" charset="0"/>
                <a:ea typeface="Arial" panose="020B0604020202020204" pitchFamily="34" charset="0"/>
              </a:rPr>
              <a:t>Acorde</a:t>
            </a:r>
            <a:r>
              <a:rPr lang="es-ES" sz="2000" spc="-30" dirty="0">
                <a:effectLst/>
                <a:latin typeface="Arial" panose="020B0604020202020204" pitchFamily="34" charset="0"/>
                <a:ea typeface="Arial" panose="020B0604020202020204" pitchFamily="34" charset="0"/>
              </a:rPr>
              <a:t> </a:t>
            </a:r>
            <a:r>
              <a:rPr lang="es-ES" sz="2000" spc="-5" dirty="0">
                <a:effectLst/>
                <a:latin typeface="Arial" panose="020B0604020202020204" pitchFamily="34" charset="0"/>
                <a:ea typeface="Arial" panose="020B0604020202020204" pitchFamily="34" charset="0"/>
              </a:rPr>
              <a:t>a</a:t>
            </a:r>
            <a:r>
              <a:rPr lang="es-ES" sz="2000" spc="-40" dirty="0">
                <a:effectLst/>
                <a:latin typeface="Arial" panose="020B0604020202020204" pitchFamily="34" charset="0"/>
                <a:ea typeface="Arial" panose="020B0604020202020204" pitchFamily="34" charset="0"/>
              </a:rPr>
              <a:t> </a:t>
            </a:r>
            <a:r>
              <a:rPr lang="es-ES" sz="2000" spc="-5" dirty="0">
                <a:effectLst/>
                <a:latin typeface="Arial" panose="020B0604020202020204" pitchFamily="34" charset="0"/>
                <a:ea typeface="Arial" panose="020B0604020202020204" pitchFamily="34" charset="0"/>
              </a:rPr>
              <a:t>lo</a:t>
            </a:r>
            <a:r>
              <a:rPr lang="es-ES" sz="2000" spc="-30" dirty="0">
                <a:effectLst/>
                <a:latin typeface="Arial" panose="020B0604020202020204" pitchFamily="34" charset="0"/>
                <a:ea typeface="Arial" panose="020B0604020202020204" pitchFamily="34" charset="0"/>
              </a:rPr>
              <a:t> </a:t>
            </a:r>
            <a:r>
              <a:rPr lang="es-ES" sz="2000" spc="-5" dirty="0">
                <a:effectLst/>
                <a:latin typeface="Arial" panose="020B0604020202020204" pitchFamily="34" charset="0"/>
                <a:ea typeface="Arial" panose="020B0604020202020204" pitchFamily="34" charset="0"/>
              </a:rPr>
              <a:t>anterior </a:t>
            </a:r>
            <a:r>
              <a:rPr lang="es-ES" sz="2000" spc="-5" dirty="0">
                <a:solidFill>
                  <a:srgbClr val="111111"/>
                </a:solidFill>
                <a:effectLst/>
                <a:latin typeface="Arial" panose="020B0604020202020204" pitchFamily="34" charset="0"/>
                <a:ea typeface="Arial" panose="020B0604020202020204" pitchFamily="34" charset="0"/>
              </a:rPr>
              <a:t>y</a:t>
            </a:r>
            <a:r>
              <a:rPr lang="es-ES" sz="2000" spc="-15" dirty="0">
                <a:solidFill>
                  <a:srgbClr val="111111"/>
                </a:solidFill>
                <a:effectLst/>
                <a:latin typeface="Arial" panose="020B0604020202020204" pitchFamily="34" charset="0"/>
                <a:ea typeface="Arial" panose="020B0604020202020204" pitchFamily="34" charset="0"/>
              </a:rPr>
              <a:t> </a:t>
            </a:r>
            <a:r>
              <a:rPr lang="es-ES" sz="2000" spc="-5" dirty="0">
                <a:effectLst/>
                <a:latin typeface="Arial" panose="020B0604020202020204" pitchFamily="34" charset="0"/>
                <a:ea typeface="Arial" panose="020B0604020202020204" pitchFamily="34" charset="0"/>
              </a:rPr>
              <a:t>a</a:t>
            </a:r>
            <a:r>
              <a:rPr lang="es-ES" sz="2000" spc="-4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efecto</a:t>
            </a:r>
            <a:r>
              <a:rPr lang="es-ES" sz="2000" spc="-3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de</a:t>
            </a:r>
            <a:r>
              <a:rPr lang="es-ES" sz="2000" spc="-6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pro\leer</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a</a:t>
            </a:r>
            <a:r>
              <a:rPr lang="es-ES" sz="2000" spc="-4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la</a:t>
            </a:r>
            <a:r>
              <a:rPr lang="es-ES" sz="2000" spc="-3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debida</a:t>
            </a:r>
            <a:r>
              <a:rPr lang="es-ES" sz="2000" spc="2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aplicación</a:t>
            </a:r>
            <a:r>
              <a:rPr lang="es-ES" sz="2000" spc="5" dirty="0">
                <a:effectLst/>
                <a:latin typeface="Arial" panose="020B0604020202020204" pitchFamily="34" charset="0"/>
                <a:ea typeface="Arial" panose="020B0604020202020204" pitchFamily="34" charset="0"/>
              </a:rPr>
              <a:t> </a:t>
            </a:r>
            <a:r>
              <a:rPr lang="es-ES" sz="2000" dirty="0">
                <a:solidFill>
                  <a:srgbClr val="282828"/>
                </a:solidFill>
                <a:effectLst/>
                <a:latin typeface="Arial" panose="020B0604020202020204" pitchFamily="34" charset="0"/>
                <a:ea typeface="Arial" panose="020B0604020202020204" pitchFamily="34" charset="0"/>
              </a:rPr>
              <a:t>y</a:t>
            </a:r>
            <a:r>
              <a:rPr lang="es-ES" sz="2000" spc="-45" dirty="0">
                <a:solidFill>
                  <a:srgbClr val="282828"/>
                </a:solidFill>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cumplimiento</a:t>
            </a:r>
            <a:r>
              <a:rPr lang="es-ES" sz="2000" spc="-32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del nuevo texto del articulo 84, fracción VIII, de la Ley del Notariado del Estado de</a:t>
            </a:r>
            <a:r>
              <a:rPr lang="es-ES" sz="2000" spc="-32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Jalisco, </a:t>
            </a:r>
            <a:r>
              <a:rPr lang="es-ES" sz="2000" b="1" i="1" dirty="0">
                <a:latin typeface="Arial" panose="020B0604020202020204" pitchFamily="34" charset="0"/>
                <a:ea typeface="Arial" panose="020B0604020202020204" pitchFamily="34" charset="0"/>
              </a:rPr>
              <a:t>el Consejo de Notarios </a:t>
            </a:r>
            <a:r>
              <a:rPr lang="es-ES" sz="2000" b="1" dirty="0">
                <a:effectLst/>
                <a:latin typeface="Arial" panose="020B0604020202020204" pitchFamily="34" charset="0"/>
                <a:ea typeface="Arial" panose="020B0604020202020204" pitchFamily="34" charset="0"/>
              </a:rPr>
              <a:t>emitió una resolución por unanimidad sobre la aprobación de los citados</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“soportes</a:t>
            </a:r>
            <a:r>
              <a:rPr lang="es-ES" sz="2000" b="1" spc="130"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tecnológicos” el pasado 10 de marzo del </a:t>
            </a:r>
            <a:r>
              <a:rPr lang="es-ES" sz="2000" b="1" dirty="0">
                <a:latin typeface="Arial" panose="020B0604020202020204" pitchFamily="34" charset="0"/>
                <a:ea typeface="Arial" panose="020B0604020202020204" pitchFamily="34" charset="0"/>
              </a:rPr>
              <a:t>2022</a:t>
            </a:r>
            <a:r>
              <a:rPr lang="es-ES" sz="2000" dirty="0">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1969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4" name="Título 3">
            <a:extLst>
              <a:ext uri="{FF2B5EF4-FFF2-40B4-BE49-F238E27FC236}">
                <a16:creationId xmlns:a16="http://schemas.microsoft.com/office/drawing/2014/main" id="{35F47404-FA09-4AB3-9E46-71EF486C3168}"/>
              </a:ext>
            </a:extLst>
          </p:cNvPr>
          <p:cNvSpPr>
            <a:spLocks noGrp="1"/>
          </p:cNvSpPr>
          <p:nvPr>
            <p:ph type="title"/>
          </p:nvPr>
        </p:nvSpPr>
        <p:spPr>
          <a:xfrm>
            <a:off x="1097280" y="988906"/>
            <a:ext cx="10058400" cy="582930"/>
          </a:xfrm>
        </p:spPr>
        <p:txBody>
          <a:bodyPr>
            <a:normAutofit/>
          </a:bodyPr>
          <a:lstStyle/>
          <a:p>
            <a:r>
              <a:rPr kumimoji="0" lang="es-ES" sz="2400" b="0"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ACUERD</a:t>
            </a:r>
            <a:r>
              <a:rPr kumimoji="0" lang="es-ES" sz="2400" b="0" i="0" u="none" strike="noStrike" kern="1200" cap="none" spc="-9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O</a:t>
            </a:r>
            <a:r>
              <a:rPr kumimoji="0" lang="es-ES" sz="2400" b="0" i="0" u="none" strike="noStrike" kern="1200" cap="none" spc="-5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t>
            </a:r>
            <a:endParaRPr lang="es-MX" sz="2400" dirty="0"/>
          </a:p>
        </p:txBody>
      </p:sp>
      <p:sp>
        <p:nvSpPr>
          <p:cNvPr id="5" name="Marcador de contenido 4">
            <a:extLst>
              <a:ext uri="{FF2B5EF4-FFF2-40B4-BE49-F238E27FC236}">
                <a16:creationId xmlns:a16="http://schemas.microsoft.com/office/drawing/2014/main" id="{5269CE54-7E4C-49F5-B361-020B0BD8CBBA}"/>
              </a:ext>
            </a:extLst>
          </p:cNvPr>
          <p:cNvSpPr>
            <a:spLocks noGrp="1"/>
          </p:cNvSpPr>
          <p:nvPr>
            <p:ph idx="1"/>
          </p:nvPr>
        </p:nvSpPr>
        <p:spPr>
          <a:xfrm>
            <a:off x="1200150" y="1988820"/>
            <a:ext cx="9829800" cy="3880274"/>
          </a:xfrm>
        </p:spPr>
        <p:txBody>
          <a:bodyPr/>
          <a:lstStyle/>
          <a:p>
            <a:pPr marL="0" indent="0" algn="just">
              <a:buNone/>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PRIMERO.- …se aprueba que para </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 consulta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 la información de la</a:t>
            </a:r>
            <a:r>
              <a:rPr kumimoji="0" lang="es-ES" sz="20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identidad</a:t>
            </a:r>
            <a:r>
              <a:rPr kumimoji="0" lang="es-ES" sz="20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los</a:t>
            </a:r>
            <a:r>
              <a:rPr kumimoji="0" lang="es-ES" sz="20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otorgantes,</a:t>
            </a:r>
            <a:r>
              <a:rPr kumimoji="0" lang="es-ES" sz="20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únicamente</a:t>
            </a:r>
            <a:r>
              <a:rPr kumimoji="0" lang="es-ES" sz="2000" b="1" i="1"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en</a:t>
            </a:r>
            <a:r>
              <a:rPr kumimoji="0" lang="es-ES" sz="2000" b="1" i="1"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escrituras</a:t>
            </a:r>
            <a:r>
              <a:rPr kumimoji="0" lang="es-ES" sz="2000" b="1" i="1"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públicas</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kumimoji="0" lang="es-ES" sz="2000" b="1"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en</a:t>
            </a:r>
            <a:r>
              <a:rPr kumimoji="0" lang="es-ES" sz="2000" b="1"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las</a:t>
            </a:r>
            <a:r>
              <a:rPr kumimoji="0" lang="es-ES" sz="2000" b="1"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certificaciones</a:t>
            </a:r>
            <a:r>
              <a:rPr kumimoji="0" lang="es-ES" sz="2000" b="1"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sobre</a:t>
            </a:r>
            <a:r>
              <a:rPr kumimoji="0" lang="es-ES" sz="2000" b="1"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autenticidad</a:t>
            </a:r>
            <a:r>
              <a:rPr kumimoji="0" lang="es-ES" sz="2000" b="1"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1"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firmas</a:t>
            </a:r>
            <a:r>
              <a:rPr kumimoji="0" lang="es-ES" sz="2000" b="1"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y</a:t>
            </a:r>
            <a:r>
              <a:rPr kumimoji="0" lang="es-ES" sz="2000" b="1"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en</a:t>
            </a:r>
            <a:r>
              <a:rPr kumimoji="0" lang="es-ES" sz="2000" b="1"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las</a:t>
            </a:r>
            <a:r>
              <a:rPr kumimoji="0" lang="es-ES" sz="2000" b="1"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ratificación</a:t>
            </a:r>
            <a:r>
              <a:rPr kumimoji="0" lang="es-ES" sz="2000" b="1" u="none" strike="noStrike" kern="1200" cap="none" spc="3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1"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documentos privados, pasados ante la fe de los notarios del Colegio de Notarios</a:t>
            </a:r>
            <a:r>
              <a:rPr kumimoji="0" lang="es-ES" sz="2000" b="1"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del Estado de Jalisco</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se considerará como “soporte tecnológico” autorizado el</a:t>
            </a:r>
            <a:r>
              <a:rPr kumimoji="0" lang="es-ES" sz="2000" b="0" i="1" u="sng"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Servicio de Validación de Identidad CERTIFIEL (SVI) suministrado por la persona</a:t>
            </a:r>
            <a:r>
              <a:rPr kumimoji="0" lang="es-ES" sz="2000" b="0" i="1" u="sng"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jurídica “IQSEC, Sociedad Anónima de Capital Variable”, relativo al Servicio de</a:t>
            </a:r>
            <a:r>
              <a:rPr kumimoji="0" lang="es-ES" sz="2000" b="0" i="1" u="sng"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Validación</a:t>
            </a:r>
            <a:r>
              <a:rPr kumimoji="0" lang="es-ES" sz="2000" b="0" i="1" u="sng"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0" i="1" u="sng" strike="noStrike" kern="1200" cap="none" spc="-8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los</a:t>
            </a:r>
            <a:r>
              <a:rPr kumimoji="0" lang="es-ES" sz="2000" b="0" i="1" u="sng" strike="noStrike" kern="1200" cap="none" spc="-5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Datos</a:t>
            </a:r>
            <a:r>
              <a:rPr kumimoji="0" lang="es-ES" sz="2000" b="0" i="1" u="sng" strike="noStrike" kern="1200" cap="none" spc="-5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0" i="1" u="sng" strike="noStrike" kern="1200" cap="none" spc="-8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a:t>
            </a:r>
            <a:r>
              <a:rPr kumimoji="0" lang="es-ES" sz="2000" b="0" i="1" u="sng" strike="noStrike" kern="1200" cap="none" spc="-7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Credencial</a:t>
            </a:r>
            <a:r>
              <a:rPr kumimoji="0" lang="es-ES" sz="2000" b="0" i="1" u="sng"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Para</a:t>
            </a:r>
            <a:r>
              <a:rPr kumimoji="0" lang="es-ES" sz="2000" b="0" i="1" u="sng" strike="noStrike" kern="1200" cap="none" spc="-6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Votar</a:t>
            </a:r>
            <a:r>
              <a:rPr kumimoji="0" lang="es-ES" sz="2000" b="0" i="1" u="sng" strike="noStrike" kern="1200" cap="none" spc="-5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del</a:t>
            </a:r>
            <a:r>
              <a:rPr kumimoji="0" lang="es-ES" sz="2000" b="0" i="1" u="sng" strike="noStrike" kern="1200" cap="none" spc="-8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Instituto</a:t>
            </a:r>
            <a:r>
              <a:rPr kumimoji="0" lang="es-ES" sz="2000" b="0" i="1" u="sng"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Nacional</a:t>
            </a:r>
            <a:r>
              <a:rPr kumimoji="0" lang="es-ES" sz="2000" b="0" i="1" u="sng"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Electoral,</a:t>
            </a:r>
            <a:r>
              <a:rPr kumimoji="0" lang="es-ES" sz="2000" b="0" i="1" u="sng"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derivado del Convenio de Apoyo y Colaboración firmado por el Instituto Federal</a:t>
            </a:r>
            <a:r>
              <a:rPr kumimoji="0" lang="es-ES" sz="2000" b="0" i="1" u="sng"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Electoral y el Colegio de Notarios del Estado de Jalisco con fecha 20 de julio de</a:t>
            </a:r>
            <a:r>
              <a:rPr kumimoji="0" lang="es-ES" sz="2000" b="0" i="1" u="sng"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2012</a:t>
            </a:r>
            <a:r>
              <a:rPr kumimoji="0" lang="es-ES" sz="2000" b="0" i="1" u="sng" strike="noStrike" kern="1200" cap="none" spc="4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y</a:t>
            </a:r>
            <a:r>
              <a:rPr kumimoji="0" lang="es-ES" sz="2000" b="0" i="1" u="sng" strike="noStrike" kern="1200" cap="none" spc="4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el</a:t>
            </a:r>
            <a:r>
              <a:rPr kumimoji="0" lang="es-ES" sz="2000" b="0" i="1" u="sng"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firmado</a:t>
            </a:r>
            <a:r>
              <a:rPr kumimoji="0" lang="es-ES" sz="2000" b="0" i="1" u="sng" strike="noStrike" kern="1200" cap="none" spc="9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el</a:t>
            </a:r>
            <a:r>
              <a:rPr kumimoji="0" lang="es-ES" sz="2000" b="0" i="1" u="sng" strike="noStrike" kern="1200" cap="none" spc="-4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14</a:t>
            </a:r>
            <a:r>
              <a:rPr kumimoji="0" lang="es-ES" sz="2000" b="0" i="1" u="sng"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0" i="1" u="sng" strike="noStrike" kern="1200" cap="none" spc="4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julio</a:t>
            </a:r>
            <a:r>
              <a:rPr kumimoji="0" lang="es-ES" sz="2000" b="0" i="1" u="sng"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ES" sz="2000" b="0" i="1" u="sng"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2017</a:t>
            </a:r>
            <a:r>
              <a:rPr kumimoji="0" lang="es-ES" sz="2000" b="0" i="1" u="sng" strike="noStrike" kern="1200" cap="none" spc="3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y</a:t>
            </a:r>
            <a:r>
              <a:rPr kumimoji="0" lang="es-ES" sz="2000" b="0" i="1" u="sng"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demás</a:t>
            </a:r>
            <a:r>
              <a:rPr kumimoji="0" lang="es-ES" sz="2000" b="0" i="1" u="sng" strike="noStrike" kern="1200" cap="none" spc="7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s-ES" sz="2000" b="0" i="1"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anexos.</a:t>
            </a:r>
          </a:p>
          <a:p>
            <a:endParaRPr lang="es-MX" dirty="0"/>
          </a:p>
        </p:txBody>
      </p:sp>
    </p:spTree>
    <p:extLst>
      <p:ext uri="{BB962C8B-B14F-4D97-AF65-F5344CB8AC3E}">
        <p14:creationId xmlns:p14="http://schemas.microsoft.com/office/powerpoint/2010/main" val="315583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CuadroTexto 1">
            <a:extLst>
              <a:ext uri="{FF2B5EF4-FFF2-40B4-BE49-F238E27FC236}">
                <a16:creationId xmlns:a16="http://schemas.microsoft.com/office/drawing/2014/main" id="{C897A6D9-7405-4C39-8803-A3D395B28718}"/>
              </a:ext>
            </a:extLst>
          </p:cNvPr>
          <p:cNvSpPr txBox="1"/>
          <p:nvPr/>
        </p:nvSpPr>
        <p:spPr>
          <a:xfrm>
            <a:off x="1005840" y="1446181"/>
            <a:ext cx="10058400" cy="3639394"/>
          </a:xfrm>
          <a:prstGeom prst="rect">
            <a:avLst/>
          </a:prstGeom>
          <a:noFill/>
        </p:spPr>
        <p:txBody>
          <a:bodyPr wrap="square" rtlCol="0">
            <a:spAutoFit/>
          </a:bodyPr>
          <a:lstStyle/>
          <a:p>
            <a:pPr marL="83820" marR="163830" indent="2540" algn="just">
              <a:lnSpc>
                <a:spcPct val="106000"/>
              </a:lnSpc>
              <a:spcAft>
                <a:spcPts val="0"/>
              </a:spcAft>
            </a:pPr>
            <a:r>
              <a:rPr lang="es-ES" sz="2000" dirty="0">
                <a:effectLst/>
                <a:latin typeface="Arial" panose="020B0604020202020204" pitchFamily="34" charset="0"/>
                <a:ea typeface="Arial" panose="020B0604020202020204" pitchFamily="34" charset="0"/>
              </a:rPr>
              <a:t>SEGUNDO.- </a:t>
            </a:r>
            <a:r>
              <a:rPr lang="es-ES" sz="2000" b="1" dirty="0">
                <a:effectLst/>
                <a:latin typeface="Arial" panose="020B0604020202020204" pitchFamily="34" charset="0"/>
                <a:ea typeface="Arial" panose="020B0604020202020204" pitchFamily="34" charset="0"/>
              </a:rPr>
              <a:t>Derivado de la consulta </a:t>
            </a:r>
            <a:r>
              <a:rPr lang="es-ES" sz="2000" dirty="0">
                <a:effectLst/>
                <a:latin typeface="Arial" panose="020B0604020202020204" pitchFamily="34" charset="0"/>
                <a:ea typeface="Arial" panose="020B0604020202020204" pitchFamily="34" charset="0"/>
              </a:rPr>
              <a:t>de información al Servicio de Validación de</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Identidad</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CERTIFI EL</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(SVI),</a:t>
            </a:r>
            <a:r>
              <a:rPr lang="es-ES" sz="2000"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deberá</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obtenerse</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la</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constancia</a:t>
            </a:r>
            <a:r>
              <a:rPr lang="es-ES" sz="2000" spc="5" dirty="0">
                <a:effectLst/>
                <a:latin typeface="Arial" panose="020B0604020202020204" pitchFamily="34" charset="0"/>
                <a:ea typeface="Arial" panose="020B0604020202020204" pitchFamily="34" charset="0"/>
              </a:rPr>
              <a:t> </a:t>
            </a:r>
            <a:r>
              <a:rPr lang="es-ES" sz="2000" i="1" dirty="0">
                <a:effectLst/>
                <a:latin typeface="Arial" panose="020B0604020202020204" pitchFamily="34" charset="0"/>
                <a:ea typeface="Arial" panose="020B0604020202020204" pitchFamily="34" charset="0"/>
              </a:rPr>
              <a:t>(Constancia</a:t>
            </a:r>
            <a:r>
              <a:rPr lang="es-ES" sz="2000" i="1" spc="5" dirty="0">
                <a:effectLst/>
                <a:latin typeface="Arial" panose="020B0604020202020204" pitchFamily="34" charset="0"/>
                <a:ea typeface="Arial" panose="020B0604020202020204" pitchFamily="34" charset="0"/>
              </a:rPr>
              <a:t> </a:t>
            </a:r>
            <a:r>
              <a:rPr lang="es-ES" sz="2000" i="1" dirty="0">
                <a:solidFill>
                  <a:srgbClr val="0F0F0F"/>
                </a:solidFill>
                <a:effectLst/>
                <a:latin typeface="Arial" panose="020B0604020202020204" pitchFamily="34" charset="0"/>
                <a:ea typeface="Arial" panose="020B0604020202020204" pitchFamily="34" charset="0"/>
              </a:rPr>
              <a:t>de</a:t>
            </a:r>
            <a:r>
              <a:rPr lang="es-ES" sz="2000" i="1" spc="5" dirty="0">
                <a:solidFill>
                  <a:srgbClr val="0F0F0F"/>
                </a:solidFill>
                <a:effectLst/>
                <a:latin typeface="Arial" panose="020B0604020202020204" pitchFamily="34" charset="0"/>
                <a:ea typeface="Arial" panose="020B0604020202020204" pitchFamily="34" charset="0"/>
              </a:rPr>
              <a:t> </a:t>
            </a:r>
            <a:r>
              <a:rPr lang="es-ES" sz="2000" i="1" dirty="0">
                <a:effectLst/>
                <a:latin typeface="Arial" panose="020B0604020202020204" pitchFamily="34" charset="0"/>
                <a:ea typeface="Arial" panose="020B0604020202020204" pitchFamily="34" charset="0"/>
              </a:rPr>
              <a:t>verificación de datos documentales y biométricos de la credencial para votar </a:t>
            </a:r>
            <a:r>
              <a:rPr lang="es-ES" sz="2000" i="1" dirty="0">
                <a:solidFill>
                  <a:srgbClr val="1D1D1D"/>
                </a:solidFill>
                <a:effectLst/>
                <a:latin typeface="Arial" panose="020B0604020202020204" pitchFamily="34" charset="0"/>
                <a:ea typeface="Arial" panose="020B0604020202020204" pitchFamily="34" charset="0"/>
              </a:rPr>
              <a:t>con</a:t>
            </a:r>
            <a:r>
              <a:rPr lang="es-ES" sz="2000" i="1" spc="5" dirty="0">
                <a:solidFill>
                  <a:srgbClr val="1D1D1D"/>
                </a:solidFill>
                <a:effectLst/>
                <a:latin typeface="Arial" panose="020B0604020202020204" pitchFamily="34" charset="0"/>
                <a:ea typeface="Arial" panose="020B0604020202020204" pitchFamily="34" charset="0"/>
              </a:rPr>
              <a:t> </a:t>
            </a:r>
            <a:r>
              <a:rPr lang="es-ES" sz="2000" i="1" dirty="0">
                <a:effectLst/>
                <a:latin typeface="Arial" panose="020B0604020202020204" pitchFamily="34" charset="0"/>
                <a:ea typeface="Arial" panose="020B0604020202020204" pitchFamily="34" charset="0"/>
              </a:rPr>
              <a:t>fotografía, que realiza el Colegio de Notarios)</a:t>
            </a:r>
            <a:r>
              <a:rPr lang="es-ES" sz="2000" i="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que servirá como comprobante del</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cumplimiento de la obligación respectiva</a:t>
            </a:r>
            <a:r>
              <a:rPr lang="es-ES" sz="2000" dirty="0">
                <a:effectLst/>
                <a:latin typeface="Arial" panose="020B0604020202020204" pitchFamily="34" charset="0"/>
                <a:ea typeface="Arial" panose="020B0604020202020204" pitchFamily="34" charset="0"/>
              </a:rPr>
              <a:t>, cuyo formato se agrega como </a:t>
            </a:r>
            <a:r>
              <a:rPr lang="es-ES" sz="2000" b="1" dirty="0">
                <a:effectLst/>
                <a:latin typeface="Arial" panose="020B0604020202020204" pitchFamily="34" charset="0"/>
                <a:ea typeface="Arial" panose="020B0604020202020204" pitchFamily="34" charset="0"/>
              </a:rPr>
              <a:t>“Anexo 1”</a:t>
            </a:r>
            <a:r>
              <a:rPr lang="es-ES" sz="2000" b="1"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al</a:t>
            </a:r>
            <a:r>
              <a:rPr lang="es-ES" sz="2000" spc="-2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presente</a:t>
            </a:r>
            <a:r>
              <a:rPr lang="es-ES" sz="2000" spc="4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documento.</a:t>
            </a:r>
            <a:endParaRPr lang="es-MX" sz="2000" dirty="0">
              <a:effectLst/>
              <a:latin typeface="Arial" panose="020B0604020202020204" pitchFamily="34" charset="0"/>
              <a:ea typeface="Arial" panose="020B0604020202020204" pitchFamily="34" charset="0"/>
            </a:endParaRPr>
          </a:p>
          <a:p>
            <a:pPr>
              <a:spcBef>
                <a:spcPts val="15"/>
              </a:spcBef>
            </a:pPr>
            <a:r>
              <a:rPr lang="es-ES" sz="2000" dirty="0">
                <a:effectLst/>
                <a:latin typeface="Arial" panose="020B0604020202020204" pitchFamily="34" charset="0"/>
                <a:ea typeface="Arial" panose="020B0604020202020204" pitchFamily="34" charset="0"/>
              </a:rPr>
              <a:t> </a:t>
            </a:r>
            <a:endParaRPr lang="es-MX" sz="2000" dirty="0">
              <a:effectLst/>
              <a:latin typeface="Arial" panose="020B0604020202020204" pitchFamily="34" charset="0"/>
              <a:ea typeface="Arial" panose="020B0604020202020204" pitchFamily="34" charset="0"/>
            </a:endParaRPr>
          </a:p>
          <a:p>
            <a:pPr marL="91440" marR="164465" indent="-1270" algn="just">
              <a:lnSpc>
                <a:spcPct val="106000"/>
              </a:lnSpc>
              <a:spcAft>
                <a:spcPts val="0"/>
              </a:spcAft>
            </a:pPr>
            <a:r>
              <a:rPr lang="es-ES" sz="2000" dirty="0">
                <a:effectLst/>
                <a:latin typeface="Arial" panose="020B0604020202020204" pitchFamily="34" charset="0"/>
                <a:ea typeface="Arial" panose="020B0604020202020204" pitchFamily="34" charset="0"/>
              </a:rPr>
              <a:t>TERCERO.-</a:t>
            </a:r>
            <a:r>
              <a:rPr lang="es-ES" sz="2000" spc="30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Como parte del proceso de verificación</a:t>
            </a:r>
            <a:r>
              <a:rPr lang="es-ES" sz="2000" spc="30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de identidad de los otorgantes</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del instrumento,</a:t>
            </a:r>
            <a:r>
              <a:rPr lang="es-ES" sz="2000"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el Servicio de Validación de Identidad </a:t>
            </a:r>
            <a:r>
              <a:rPr lang="es-ES" sz="2000" dirty="0">
                <a:effectLst/>
                <a:latin typeface="Arial" panose="020B0604020202020204" pitchFamily="34" charset="0"/>
                <a:ea typeface="Arial" panose="020B0604020202020204" pitchFamily="34" charset="0"/>
              </a:rPr>
              <a:t>CERTIFIEL (SVI) </a:t>
            </a:r>
            <a:r>
              <a:rPr lang="es-ES" sz="2000" b="1" dirty="0">
                <a:effectLst/>
                <a:latin typeface="Arial" panose="020B0604020202020204" pitchFamily="34" charset="0"/>
                <a:ea typeface="Arial" panose="020B0604020202020204" pitchFamily="34" charset="0"/>
              </a:rPr>
              <a:t>permite la</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verificación biométrica en base a los lineamientos establecidos por el Instituto</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Nacional</a:t>
            </a:r>
            <a:r>
              <a:rPr lang="es-ES" sz="2000" b="1" spc="50"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Electoral,</a:t>
            </a:r>
            <a:r>
              <a:rPr lang="es-ES" sz="2000" spc="4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señalados</a:t>
            </a:r>
            <a:r>
              <a:rPr lang="es-ES" sz="2000" spc="6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en</a:t>
            </a:r>
            <a:r>
              <a:rPr lang="es-ES" sz="2000" spc="-2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el</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convenio</a:t>
            </a:r>
            <a:r>
              <a:rPr lang="es-ES" sz="2000" spc="50" dirty="0">
                <a:effectLst/>
                <a:latin typeface="Arial" panose="020B0604020202020204" pitchFamily="34" charset="0"/>
                <a:ea typeface="Arial" panose="020B0604020202020204" pitchFamily="34" charset="0"/>
              </a:rPr>
              <a:t> </a:t>
            </a:r>
            <a:r>
              <a:rPr lang="es-ES" sz="2000" dirty="0">
                <a:solidFill>
                  <a:srgbClr val="2B2B2B"/>
                </a:solidFill>
                <a:effectLst/>
                <a:latin typeface="Arial" panose="020B0604020202020204" pitchFamily="34" charset="0"/>
                <a:ea typeface="Arial" panose="020B0604020202020204" pitchFamily="34" charset="0"/>
              </a:rPr>
              <a:t>y </a:t>
            </a:r>
            <a:r>
              <a:rPr lang="es-ES" sz="2000" dirty="0">
                <a:effectLst/>
                <a:latin typeface="Arial" panose="020B0604020202020204" pitchFamily="34" charset="0"/>
                <a:ea typeface="Arial" panose="020B0604020202020204" pitchFamily="34" charset="0"/>
              </a:rPr>
              <a:t>anexos</a:t>
            </a:r>
            <a:r>
              <a:rPr lang="es-ES" sz="2000" spc="6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respectivos.</a:t>
            </a:r>
            <a:endParaRPr lang="es-MX"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6186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CuadroTexto 1">
            <a:extLst>
              <a:ext uri="{FF2B5EF4-FFF2-40B4-BE49-F238E27FC236}">
                <a16:creationId xmlns:a16="http://schemas.microsoft.com/office/drawing/2014/main" id="{FD0E4F7B-D5A4-4578-A945-7C8E164CC77B}"/>
              </a:ext>
            </a:extLst>
          </p:cNvPr>
          <p:cNvSpPr txBox="1"/>
          <p:nvPr/>
        </p:nvSpPr>
        <p:spPr>
          <a:xfrm>
            <a:off x="1169670" y="1573714"/>
            <a:ext cx="9852660" cy="3077830"/>
          </a:xfrm>
          <a:prstGeom prst="rect">
            <a:avLst/>
          </a:prstGeom>
          <a:noFill/>
        </p:spPr>
        <p:txBody>
          <a:bodyPr wrap="square" rtlCol="0">
            <a:spAutoFit/>
          </a:bodyPr>
          <a:lstStyle/>
          <a:p>
            <a:pPr marL="93345" marR="161925" indent="-1905" algn="just">
              <a:lnSpc>
                <a:spcPct val="106000"/>
              </a:lnSpc>
              <a:spcAft>
                <a:spcPts val="0"/>
              </a:spcAft>
            </a:pPr>
            <a:r>
              <a:rPr lang="es-ES" sz="1800" b="1" dirty="0">
                <a:effectLst/>
                <a:latin typeface="Arial" panose="020B0604020202020204" pitchFamily="34" charset="0"/>
                <a:ea typeface="Arial" panose="020B0604020202020204" pitchFamily="34" charset="0"/>
              </a:rPr>
              <a:t>Los criterios</a:t>
            </a:r>
            <a:r>
              <a:rPr lang="es-ES" sz="1800" b="1" spc="5" dirty="0">
                <a:effectLst/>
                <a:latin typeface="Arial" panose="020B0604020202020204" pitchFamily="34" charset="0"/>
                <a:ea typeface="Arial" panose="020B0604020202020204" pitchFamily="34" charset="0"/>
              </a:rPr>
              <a:t> </a:t>
            </a:r>
            <a:r>
              <a:rPr lang="es-ES" sz="1800" b="1" dirty="0">
                <a:effectLst/>
                <a:latin typeface="Arial" panose="020B0604020202020204" pitchFamily="34" charset="0"/>
                <a:ea typeface="Arial" panose="020B0604020202020204" pitchFamily="34" charset="0"/>
              </a:rPr>
              <a:t>de validación</a:t>
            </a:r>
            <a:r>
              <a:rPr lang="es-ES" sz="1800" b="1" spc="5" dirty="0">
                <a:effectLst/>
                <a:latin typeface="Arial" panose="020B0604020202020204" pitchFamily="34" charset="0"/>
                <a:ea typeface="Arial" panose="020B0604020202020204" pitchFamily="34" charset="0"/>
              </a:rPr>
              <a:t> </a:t>
            </a:r>
            <a:r>
              <a:rPr lang="es-ES" sz="1800" b="1" dirty="0">
                <a:effectLst/>
                <a:latin typeface="Arial" panose="020B0604020202020204" pitchFamily="34" charset="0"/>
                <a:ea typeface="Arial" panose="020B0604020202020204" pitchFamily="34" charset="0"/>
              </a:rPr>
              <a:t>se considerarán</a:t>
            </a:r>
            <a:r>
              <a:rPr lang="es-ES" sz="1800" b="1" spc="5" dirty="0">
                <a:effectLst/>
                <a:latin typeface="Arial" panose="020B0604020202020204" pitchFamily="34" charset="0"/>
                <a:ea typeface="Arial" panose="020B0604020202020204" pitchFamily="34" charset="0"/>
              </a:rPr>
              <a:t> </a:t>
            </a:r>
            <a:r>
              <a:rPr lang="es-ES" sz="1800" b="1" dirty="0">
                <a:effectLst/>
                <a:latin typeface="Arial" panose="020B0604020202020204" pitchFamily="34" charset="0"/>
                <a:ea typeface="Arial" panose="020B0604020202020204" pitchFamily="34" charset="0"/>
              </a:rPr>
              <a:t>suficientes</a:t>
            </a:r>
            <a:r>
              <a:rPr lang="es-ES" sz="1800" b="1" spc="5" dirty="0">
                <a:effectLst/>
                <a:latin typeface="Arial" panose="020B0604020202020204" pitchFamily="34" charset="0"/>
                <a:ea typeface="Arial" panose="020B0604020202020204" pitchFamily="34" charset="0"/>
              </a:rPr>
              <a:t> </a:t>
            </a:r>
            <a:r>
              <a:rPr lang="es-ES" sz="1800" b="1" dirty="0">
                <a:effectLst/>
                <a:latin typeface="Arial" panose="020B0604020202020204" pitchFamily="34" charset="0"/>
                <a:ea typeface="Arial" panose="020B0604020202020204" pitchFamily="34" charset="0"/>
              </a:rPr>
              <a:t>tomando </a:t>
            </a:r>
            <a:r>
              <a:rPr lang="es-ES" sz="1800" b="1" dirty="0">
                <a:solidFill>
                  <a:srgbClr val="0F0F0F"/>
                </a:solidFill>
                <a:effectLst/>
                <a:latin typeface="Arial" panose="020B0604020202020204" pitchFamily="34" charset="0"/>
                <a:ea typeface="Arial" panose="020B0604020202020204" pitchFamily="34" charset="0"/>
              </a:rPr>
              <a:t>en </a:t>
            </a:r>
            <a:r>
              <a:rPr lang="es-ES" sz="1800" b="1" dirty="0">
                <a:effectLst/>
                <a:latin typeface="Arial" panose="020B0604020202020204" pitchFamily="34" charset="0"/>
                <a:ea typeface="Arial" panose="020B0604020202020204" pitchFamily="34" charset="0"/>
              </a:rPr>
              <a:t>cuenta los</a:t>
            </a:r>
            <a:r>
              <a:rPr lang="es-ES" sz="1800" b="1" spc="5" dirty="0">
                <a:effectLst/>
                <a:latin typeface="Arial" panose="020B0604020202020204" pitchFamily="34" charset="0"/>
                <a:ea typeface="Arial" panose="020B0604020202020204" pitchFamily="34" charset="0"/>
              </a:rPr>
              <a:t> </a:t>
            </a:r>
            <a:r>
              <a:rPr lang="es-ES" sz="1800" b="1" dirty="0">
                <a:effectLst/>
                <a:latin typeface="Arial" panose="020B0604020202020204" pitchFamily="34" charset="0"/>
                <a:ea typeface="Arial" panose="020B0604020202020204" pitchFamily="34" charset="0"/>
              </a:rPr>
              <a:t>siguientes</a:t>
            </a:r>
            <a:r>
              <a:rPr lang="es-ES" sz="1800" b="1" spc="120" dirty="0">
                <a:effectLst/>
                <a:latin typeface="Arial" panose="020B0604020202020204" pitchFamily="34" charset="0"/>
                <a:ea typeface="Arial" panose="020B0604020202020204" pitchFamily="34" charset="0"/>
              </a:rPr>
              <a:t> </a:t>
            </a:r>
            <a:r>
              <a:rPr lang="es-ES" sz="1800" b="1" dirty="0">
                <a:effectLst/>
                <a:latin typeface="Arial" panose="020B0604020202020204" pitchFamily="34" charset="0"/>
                <a:ea typeface="Arial" panose="020B0604020202020204" pitchFamily="34" charset="0"/>
              </a:rPr>
              <a:t>aspectos:</a:t>
            </a:r>
            <a:endParaRPr lang="es-MX" sz="1800" b="1" dirty="0">
              <a:effectLst/>
              <a:latin typeface="Arial" panose="020B0604020202020204" pitchFamily="34" charset="0"/>
              <a:ea typeface="Arial" panose="020B0604020202020204" pitchFamily="34" charset="0"/>
            </a:endParaRPr>
          </a:p>
          <a:p>
            <a:pPr algn="just">
              <a:spcBef>
                <a:spcPts val="15"/>
              </a:spcBef>
            </a:pPr>
            <a:r>
              <a:rPr lang="es-ES" sz="1800" dirty="0">
                <a:effectLst/>
                <a:latin typeface="Arial" panose="020B0604020202020204" pitchFamily="34" charset="0"/>
                <a:ea typeface="Arial" panose="020B0604020202020204" pitchFamily="34" charset="0"/>
              </a:rPr>
              <a:t> </a:t>
            </a:r>
            <a:endParaRPr lang="es-MX" sz="1800" dirty="0">
              <a:effectLst/>
              <a:latin typeface="Arial" panose="020B0604020202020204" pitchFamily="34" charset="0"/>
              <a:ea typeface="Arial" panose="020B0604020202020204" pitchFamily="34" charset="0"/>
            </a:endParaRPr>
          </a:p>
          <a:p>
            <a:pPr marL="342900" marR="162560" lvl="0" indent="-342900" algn="just">
              <a:lnSpc>
                <a:spcPct val="110000"/>
              </a:lnSpc>
              <a:buFont typeface="+mj-lt"/>
              <a:buAutoNum type="romanLcParenR"/>
              <a:tabLst>
                <a:tab pos="594360" algn="l"/>
                <a:tab pos="594995" algn="l"/>
              </a:tabLst>
            </a:pPr>
            <a:r>
              <a:rPr lang="es-ES" sz="1800" spc="-5" dirty="0">
                <a:effectLst/>
                <a:latin typeface="Arial" panose="020B0604020202020204" pitchFamily="34" charset="0"/>
                <a:ea typeface="Arial" panose="020B0604020202020204" pitchFamily="34" charset="0"/>
              </a:rPr>
              <a:t>La coincidencia</a:t>
            </a:r>
            <a:r>
              <a:rPr lang="es-ES" sz="1800" spc="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de al menos</a:t>
            </a:r>
            <a:r>
              <a:rPr lang="es-ES" sz="1800" spc="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una huella,</a:t>
            </a:r>
            <a:r>
              <a:rPr lang="es-ES" sz="1800" spc="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rostro y datos</a:t>
            </a:r>
            <a:r>
              <a:rPr lang="es-ES" sz="1800" spc="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de la credencial</a:t>
            </a:r>
            <a:r>
              <a:rPr lang="es-ES" sz="1800" spc="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para</a:t>
            </a:r>
            <a:r>
              <a:rPr lang="es-ES" sz="1800" spc="-30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votar.</a:t>
            </a:r>
            <a:endParaRPr lang="es-MX" sz="1800" spc="-5" dirty="0">
              <a:effectLst/>
              <a:latin typeface="Arial" panose="020B0604020202020204" pitchFamily="34" charset="0"/>
              <a:ea typeface="Arial" panose="020B0604020202020204" pitchFamily="34" charset="0"/>
            </a:endParaRPr>
          </a:p>
          <a:p>
            <a:pPr marL="342900" marR="159385" lvl="0" indent="-342900" algn="just">
              <a:lnSpc>
                <a:spcPct val="106000"/>
              </a:lnSpc>
              <a:buFont typeface="+mj-lt"/>
              <a:buAutoNum type="romanLcParenR"/>
              <a:tabLst>
                <a:tab pos="594360" algn="l"/>
                <a:tab pos="594995" algn="l"/>
              </a:tabLst>
            </a:pPr>
            <a:r>
              <a:rPr lang="es-ES" sz="1800" spc="-5" dirty="0">
                <a:effectLst/>
                <a:latin typeface="Arial" panose="020B0604020202020204" pitchFamily="34" charset="0"/>
                <a:ea typeface="Arial" panose="020B0604020202020204" pitchFamily="34" charset="0"/>
              </a:rPr>
              <a:t>La</a:t>
            </a:r>
            <a:r>
              <a:rPr lang="es-ES" sz="1800" spc="2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coincidencia</a:t>
            </a:r>
            <a:r>
              <a:rPr lang="es-ES" sz="1800" spc="13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de</a:t>
            </a:r>
            <a:r>
              <a:rPr lang="es-ES" sz="1800" spc="32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ambas</a:t>
            </a:r>
            <a:r>
              <a:rPr lang="es-ES" sz="1800" spc="5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huellas</a:t>
            </a:r>
            <a:r>
              <a:rPr lang="es-ES" sz="1800" spc="2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y</a:t>
            </a:r>
            <a:r>
              <a:rPr lang="es-ES" sz="1800" spc="20" dirty="0">
                <a:effectLst/>
                <a:latin typeface="Arial" panose="020B0604020202020204" pitchFamily="34" charset="0"/>
                <a:ea typeface="Arial" panose="020B0604020202020204" pitchFamily="34" charset="0"/>
              </a:rPr>
              <a:t> </a:t>
            </a:r>
            <a:r>
              <a:rPr lang="es-ES" sz="1800" spc="-5" dirty="0">
                <a:solidFill>
                  <a:srgbClr val="1D1D1D"/>
                </a:solidFill>
                <a:effectLst/>
                <a:latin typeface="Arial" panose="020B0604020202020204" pitchFamily="34" charset="0"/>
                <a:ea typeface="Arial" panose="020B0604020202020204" pitchFamily="34" charset="0"/>
              </a:rPr>
              <a:t>la</a:t>
            </a:r>
            <a:r>
              <a:rPr lang="es-ES" sz="1800" spc="15" dirty="0">
                <a:solidFill>
                  <a:srgbClr val="1D1D1D"/>
                </a:solidFill>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validación</a:t>
            </a:r>
            <a:r>
              <a:rPr lang="es-ES" sz="1800" spc="5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de</a:t>
            </a:r>
            <a:r>
              <a:rPr lang="es-ES" sz="1800" spc="2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los</a:t>
            </a:r>
            <a:r>
              <a:rPr lang="es-ES" sz="1800" spc="3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datos</a:t>
            </a:r>
            <a:r>
              <a:rPr lang="es-ES" sz="1800" spc="2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de</a:t>
            </a:r>
            <a:r>
              <a:rPr lang="es-ES" sz="1800" spc="3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la</a:t>
            </a:r>
            <a:r>
              <a:rPr lang="es-ES" sz="1800" spc="-32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credencial</a:t>
            </a:r>
            <a:r>
              <a:rPr lang="es-ES" sz="1800" spc="4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para</a:t>
            </a:r>
            <a:r>
              <a:rPr lang="es-ES" sz="1800" spc="5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votar.</a:t>
            </a:r>
            <a:endParaRPr lang="es-MX" sz="1800" spc="-5" dirty="0">
              <a:effectLst/>
              <a:latin typeface="Arial" panose="020B0604020202020204" pitchFamily="34" charset="0"/>
              <a:ea typeface="Arial" panose="020B0604020202020204" pitchFamily="34" charset="0"/>
            </a:endParaRPr>
          </a:p>
          <a:p>
            <a:pPr marL="342900" lvl="0" indent="-342900" algn="just">
              <a:lnSpc>
                <a:spcPts val="1375"/>
              </a:lnSpc>
              <a:buFont typeface="+mj-lt"/>
              <a:buAutoNum type="romanLcParenR"/>
              <a:tabLst>
                <a:tab pos="594360" algn="l"/>
                <a:tab pos="594995" algn="l"/>
              </a:tabLst>
            </a:pPr>
            <a:r>
              <a:rPr lang="es-ES" sz="1800" spc="-5" dirty="0">
                <a:effectLst/>
                <a:latin typeface="Arial" panose="020B0604020202020204" pitchFamily="34" charset="0"/>
                <a:ea typeface="Arial" panose="020B0604020202020204" pitchFamily="34" charset="0"/>
              </a:rPr>
              <a:t>La</a:t>
            </a:r>
            <a:r>
              <a:rPr lang="es-ES" sz="1800" spc="10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coincidencia</a:t>
            </a:r>
            <a:r>
              <a:rPr lang="es-ES" sz="1800" spc="14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de</a:t>
            </a:r>
            <a:r>
              <a:rPr lang="es-ES" sz="1800" spc="4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rosto</a:t>
            </a:r>
            <a:r>
              <a:rPr lang="es-ES" sz="1800" spc="90" dirty="0">
                <a:effectLst/>
                <a:latin typeface="Arial" panose="020B0604020202020204" pitchFamily="34" charset="0"/>
                <a:ea typeface="Arial" panose="020B0604020202020204" pitchFamily="34" charset="0"/>
              </a:rPr>
              <a:t> </a:t>
            </a:r>
            <a:r>
              <a:rPr lang="es-ES" sz="1800" spc="-5" dirty="0">
                <a:solidFill>
                  <a:srgbClr val="424242"/>
                </a:solidFill>
                <a:effectLst/>
                <a:latin typeface="Arial" panose="020B0604020202020204" pitchFamily="34" charset="0"/>
                <a:ea typeface="Arial" panose="020B0604020202020204" pitchFamily="34" charset="0"/>
              </a:rPr>
              <a:t>y</a:t>
            </a:r>
            <a:r>
              <a:rPr lang="es-ES" sz="1800" spc="65" dirty="0">
                <a:solidFill>
                  <a:srgbClr val="424242"/>
                </a:solidFill>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la</a:t>
            </a:r>
            <a:r>
              <a:rPr lang="es-ES" sz="1800" spc="6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validación</a:t>
            </a:r>
            <a:r>
              <a:rPr lang="es-ES" sz="1800" spc="11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de</a:t>
            </a:r>
            <a:r>
              <a:rPr lang="es-ES" sz="1800" spc="4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los</a:t>
            </a:r>
            <a:r>
              <a:rPr lang="es-ES" sz="1800" spc="8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datos</a:t>
            </a:r>
            <a:r>
              <a:rPr lang="es-ES" sz="1800" spc="7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de</a:t>
            </a:r>
            <a:r>
              <a:rPr lang="es-ES" sz="1800" spc="40"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la</a:t>
            </a:r>
            <a:r>
              <a:rPr lang="es-ES" sz="1800" spc="6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credencial</a:t>
            </a:r>
            <a:r>
              <a:rPr lang="es-ES" sz="1800" spc="105" dirty="0">
                <a:effectLst/>
                <a:latin typeface="Arial" panose="020B0604020202020204" pitchFamily="34" charset="0"/>
                <a:ea typeface="Arial" panose="020B0604020202020204" pitchFamily="34" charset="0"/>
              </a:rPr>
              <a:t> </a:t>
            </a:r>
            <a:r>
              <a:rPr lang="es-ES" sz="1800" spc="-5" dirty="0">
                <a:effectLst/>
                <a:latin typeface="Arial" panose="020B0604020202020204" pitchFamily="34" charset="0"/>
                <a:ea typeface="Arial" panose="020B0604020202020204" pitchFamily="34" charset="0"/>
              </a:rPr>
              <a:t>para</a:t>
            </a:r>
            <a:r>
              <a:rPr lang="es-MX" sz="1800" spc="-5" dirty="0">
                <a:effectLst/>
                <a:latin typeface="Arial" panose="020B0604020202020204" pitchFamily="34" charset="0"/>
                <a:ea typeface="Arial" panose="020B0604020202020204" pitchFamily="34" charset="0"/>
              </a:rPr>
              <a:t> votar</a:t>
            </a:r>
            <a:r>
              <a:rPr lang="es-ES" sz="1800" dirty="0">
                <a:effectLst/>
                <a:latin typeface="Arial" panose="020B0604020202020204" pitchFamily="34" charset="0"/>
                <a:ea typeface="Arial" panose="020B0604020202020204" pitchFamily="34" charset="0"/>
              </a:rPr>
              <a:t>.</a:t>
            </a:r>
            <a:endParaRPr lang="es-MX" sz="1800" dirty="0">
              <a:effectLst/>
              <a:latin typeface="Arial" panose="020B0604020202020204" pitchFamily="34" charset="0"/>
              <a:ea typeface="Arial" panose="020B0604020202020204" pitchFamily="34" charset="0"/>
            </a:endParaRPr>
          </a:p>
          <a:p>
            <a:pPr algn="just">
              <a:spcBef>
                <a:spcPts val="30"/>
              </a:spcBef>
            </a:pPr>
            <a:r>
              <a:rPr lang="es-ES" sz="1800" dirty="0">
                <a:effectLst/>
                <a:latin typeface="Arial" panose="020B0604020202020204" pitchFamily="34" charset="0"/>
                <a:ea typeface="Arial" panose="020B0604020202020204" pitchFamily="34" charset="0"/>
              </a:rPr>
              <a:t> </a:t>
            </a:r>
            <a:endParaRPr lang="es-MX" sz="1800" dirty="0">
              <a:effectLst/>
              <a:latin typeface="Arial" panose="020B0604020202020204" pitchFamily="34" charset="0"/>
              <a:ea typeface="Arial" panose="020B0604020202020204" pitchFamily="34" charset="0"/>
            </a:endParaRPr>
          </a:p>
          <a:p>
            <a:pPr marL="137160" marR="157480" indent="-1270" algn="just">
              <a:lnSpc>
                <a:spcPct val="95000"/>
              </a:lnSpc>
            </a:pPr>
            <a:r>
              <a:rPr lang="es-ES" sz="1800" b="1" dirty="0">
                <a:effectLst/>
                <a:latin typeface="Arial" panose="020B0604020202020204" pitchFamily="34" charset="0"/>
                <a:ea typeface="Arial" panose="020B0604020202020204" pitchFamily="34" charset="0"/>
              </a:rPr>
              <a:t>Los datos de la credencial para votar expedida por el Instituto Nacional Electoral</a:t>
            </a:r>
            <a:r>
              <a:rPr lang="es-ES" sz="1800" b="1" spc="5" dirty="0">
                <a:effectLst/>
                <a:latin typeface="Arial" panose="020B0604020202020204" pitchFamily="34" charset="0"/>
                <a:ea typeface="Arial" panose="020B0604020202020204" pitchFamily="34" charset="0"/>
              </a:rPr>
              <a:t> </a:t>
            </a:r>
            <a:r>
              <a:rPr lang="es-ES" sz="1800" b="1" dirty="0">
                <a:effectLst/>
                <a:latin typeface="Arial" panose="020B0604020202020204" pitchFamily="34" charset="0"/>
                <a:ea typeface="Arial" panose="020B0604020202020204" pitchFamily="34" charset="0"/>
              </a:rPr>
              <a:t>deben coincidir en su totalidad con la constancia de validación para asegurar la</a:t>
            </a:r>
            <a:r>
              <a:rPr lang="es-ES" sz="1800" b="1" spc="5" dirty="0">
                <a:effectLst/>
                <a:latin typeface="Arial" panose="020B0604020202020204" pitchFamily="34" charset="0"/>
                <a:ea typeface="Arial" panose="020B0604020202020204" pitchFamily="34" charset="0"/>
              </a:rPr>
              <a:t> </a:t>
            </a:r>
            <a:r>
              <a:rPr lang="es-ES" sz="1800" b="1" dirty="0">
                <a:effectLst/>
                <a:latin typeface="Arial" panose="020B0604020202020204" pitchFamily="34" charset="0"/>
                <a:ea typeface="Arial" panose="020B0604020202020204" pitchFamily="34" charset="0"/>
              </a:rPr>
              <a:t>identidad.</a:t>
            </a:r>
            <a:endParaRPr lang="es-MX" sz="1800" b="1" dirty="0">
              <a:effectLst/>
              <a:latin typeface="Arial" panose="020B0604020202020204" pitchFamily="34" charset="0"/>
              <a:ea typeface="Arial" panose="020B0604020202020204" pitchFamily="34" charset="0"/>
            </a:endParaRPr>
          </a:p>
          <a:p>
            <a:endParaRPr lang="es-MX" dirty="0"/>
          </a:p>
        </p:txBody>
      </p:sp>
    </p:spTree>
    <p:extLst>
      <p:ext uri="{BB962C8B-B14F-4D97-AF65-F5344CB8AC3E}">
        <p14:creationId xmlns:p14="http://schemas.microsoft.com/office/powerpoint/2010/main" val="73255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CuadroTexto 1">
            <a:extLst>
              <a:ext uri="{FF2B5EF4-FFF2-40B4-BE49-F238E27FC236}">
                <a16:creationId xmlns:a16="http://schemas.microsoft.com/office/drawing/2014/main" id="{FCAE6494-324C-4E78-BB9D-B20225C2B202}"/>
              </a:ext>
            </a:extLst>
          </p:cNvPr>
          <p:cNvSpPr txBox="1"/>
          <p:nvPr/>
        </p:nvSpPr>
        <p:spPr>
          <a:xfrm>
            <a:off x="1005840" y="1302264"/>
            <a:ext cx="9989820" cy="4253472"/>
          </a:xfrm>
          <a:prstGeom prst="rect">
            <a:avLst/>
          </a:prstGeom>
          <a:noFill/>
        </p:spPr>
        <p:txBody>
          <a:bodyPr wrap="square" rtlCol="0">
            <a:spAutoFit/>
          </a:bodyPr>
          <a:lstStyle/>
          <a:p>
            <a:pPr marL="101600" marR="151765" indent="-2540" algn="just">
              <a:lnSpc>
                <a:spcPct val="106000"/>
              </a:lnSpc>
              <a:spcAft>
                <a:spcPts val="0"/>
              </a:spcAft>
            </a:pPr>
            <a:r>
              <a:rPr lang="es-ES" sz="2000" dirty="0">
                <a:effectLst/>
                <a:latin typeface="Arial" panose="020B0604020202020204" pitchFamily="34" charset="0"/>
                <a:ea typeface="Arial" panose="020B0604020202020204" pitchFamily="34" charset="0"/>
              </a:rPr>
              <a:t>CUARTO.-</a:t>
            </a:r>
            <a:r>
              <a:rPr lang="es-ES" sz="2000" spc="1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En</a:t>
            </a:r>
            <a:r>
              <a:rPr lang="es-ES" sz="2000" spc="-4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términos de</a:t>
            </a:r>
            <a:r>
              <a:rPr lang="es-ES" sz="2000" spc="-3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lo</a:t>
            </a:r>
            <a:r>
              <a:rPr lang="es-ES" sz="2000" spc="-6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dispuesto</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por</a:t>
            </a:r>
            <a:r>
              <a:rPr lang="es-ES" sz="2000" spc="-3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el</a:t>
            </a:r>
            <a:r>
              <a:rPr lang="es-ES" sz="2000" spc="-7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cuarto</a:t>
            </a:r>
            <a:r>
              <a:rPr lang="es-ES" sz="2000" spc="-3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párrafo,</a:t>
            </a:r>
            <a:r>
              <a:rPr lang="es-ES" sz="2000" spc="4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de</a:t>
            </a:r>
            <a:r>
              <a:rPr lang="es-ES" sz="2000" spc="-3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la</a:t>
            </a:r>
            <a:r>
              <a:rPr lang="es-ES" sz="2000" spc="-7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fracción</a:t>
            </a:r>
            <a:r>
              <a:rPr lang="es-ES" sz="2000" spc="-1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VIII,</a:t>
            </a:r>
            <a:r>
              <a:rPr lang="es-ES" sz="2000" spc="-6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del</a:t>
            </a:r>
            <a:r>
              <a:rPr lang="es-ES" sz="2000" spc="-32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articulo 84, de la Ley del Notariado del Estado de Jalisco, </a:t>
            </a:r>
            <a:r>
              <a:rPr lang="es-ES" sz="2000" b="1" dirty="0">
                <a:effectLst/>
                <a:latin typeface="Arial" panose="020B0604020202020204" pitchFamily="34" charset="0"/>
                <a:ea typeface="Arial" panose="020B0604020202020204" pitchFamily="34" charset="0"/>
              </a:rPr>
              <a:t>en el supuesto</a:t>
            </a:r>
            <a:r>
              <a:rPr lang="es-ES" sz="2000" b="1" spc="300"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de que no</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sea posible cerciorarse de la identidad</a:t>
            </a:r>
            <a:r>
              <a:rPr lang="es-ES" sz="2000" dirty="0">
                <a:effectLst/>
                <a:latin typeface="Arial" panose="020B0604020202020204" pitchFamily="34" charset="0"/>
                <a:ea typeface="Arial" panose="020B0604020202020204" pitchFamily="34" charset="0"/>
              </a:rPr>
              <a:t> en el Servicio de Validación de Identidad</a:t>
            </a:r>
            <a:r>
              <a:rPr lang="es-ES" sz="2000" spc="5" dirty="0">
                <a:effectLst/>
                <a:latin typeface="Arial" panose="020B0604020202020204" pitchFamily="34" charset="0"/>
                <a:ea typeface="Arial" panose="020B0604020202020204" pitchFamily="34" charset="0"/>
              </a:rPr>
              <a:t> </a:t>
            </a:r>
            <a:r>
              <a:rPr lang="es-ES" sz="2000" spc="-5" dirty="0">
                <a:effectLst/>
                <a:latin typeface="Arial" panose="020B0604020202020204" pitchFamily="34" charset="0"/>
                <a:ea typeface="Arial" panose="020B0604020202020204" pitchFamily="34" charset="0"/>
              </a:rPr>
              <a:t>CERTIFI EL (SVI), por causas de fuerza mayor </a:t>
            </a:r>
            <a:r>
              <a:rPr lang="es-ES" sz="2000" spc="-5" dirty="0">
                <a:solidFill>
                  <a:srgbClr val="313131"/>
                </a:solidFill>
                <a:effectLst/>
                <a:latin typeface="Arial" panose="020B0604020202020204" pitchFamily="34" charset="0"/>
                <a:ea typeface="Arial" panose="020B0604020202020204" pitchFamily="34" charset="0"/>
              </a:rPr>
              <a:t>o </a:t>
            </a:r>
            <a:r>
              <a:rPr lang="es-ES" sz="2000" spc="-5" dirty="0">
                <a:effectLst/>
                <a:latin typeface="Arial" panose="020B0604020202020204" pitchFamily="34" charset="0"/>
                <a:ea typeface="Arial" panose="020B0604020202020204" pitchFamily="34" charset="0"/>
              </a:rPr>
              <a:t>por no permitirlo la identificación</a:t>
            </a:r>
            <a:r>
              <a:rPr lang="es-ES" sz="2000" dirty="0">
                <a:effectLst/>
                <a:latin typeface="Arial" panose="020B0604020202020204" pitchFamily="34" charset="0"/>
                <a:ea typeface="Arial" panose="020B0604020202020204" pitchFamily="34" charset="0"/>
              </a:rPr>
              <a:t> oficial vigente presentada, </a:t>
            </a:r>
            <a:r>
              <a:rPr lang="es-ES" sz="2000" b="1" dirty="0">
                <a:effectLst/>
                <a:latin typeface="Arial" panose="020B0604020202020204" pitchFamily="34" charset="0"/>
                <a:ea typeface="Arial" panose="020B0604020202020204" pitchFamily="34" charset="0"/>
              </a:rPr>
              <a:t>deberá solicitarse una segunda identificación, </a:t>
            </a:r>
            <a:r>
              <a:rPr lang="es-ES" sz="2000" dirty="0">
                <a:effectLst/>
                <a:latin typeface="Arial" panose="020B0604020202020204" pitchFamily="34" charset="0"/>
                <a:ea typeface="Arial" panose="020B0604020202020204" pitchFamily="34" charset="0"/>
              </a:rPr>
              <a:t>además</a:t>
            </a:r>
            <a:r>
              <a:rPr lang="es-ES" sz="2000" spc="5" dirty="0">
                <a:effectLst/>
                <a:latin typeface="Arial" panose="020B0604020202020204" pitchFamily="34" charset="0"/>
                <a:ea typeface="Arial" panose="020B0604020202020204" pitchFamily="34" charset="0"/>
              </a:rPr>
              <a:t> </a:t>
            </a:r>
            <a:r>
              <a:rPr lang="es-ES" sz="2000" dirty="0">
                <a:solidFill>
                  <a:srgbClr val="0F0F0F"/>
                </a:solidFill>
                <a:effectLst/>
                <a:latin typeface="Arial" panose="020B0604020202020204" pitchFamily="34" charset="0"/>
                <a:ea typeface="Arial" panose="020B0604020202020204" pitchFamily="34" charset="0"/>
              </a:rPr>
              <a:t>de </a:t>
            </a:r>
            <a:r>
              <a:rPr lang="es-ES" sz="2000" dirty="0">
                <a:effectLst/>
                <a:latin typeface="Arial" panose="020B0604020202020204" pitchFamily="34" charset="0"/>
                <a:ea typeface="Arial" panose="020B0604020202020204" pitchFamily="34" charset="0"/>
              </a:rPr>
              <a:t>asentar dicho supuesto dentro del instrumento, anexando al libro de documentos</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aquella</a:t>
            </a:r>
            <a:r>
              <a:rPr lang="es-ES" sz="2000" spc="7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evidencia</a:t>
            </a:r>
            <a:r>
              <a:rPr lang="es-ES" sz="2000" spc="7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de</a:t>
            </a:r>
            <a:r>
              <a:rPr lang="es-ES" sz="2000" spc="2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la</a:t>
            </a:r>
            <a:r>
              <a:rPr lang="es-ES" sz="2000" spc="2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gestión</a:t>
            </a:r>
            <a:r>
              <a:rPr lang="es-ES" sz="2000" spc="7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realizada.</a:t>
            </a:r>
            <a:endParaRPr lang="es-MX" sz="2000" dirty="0">
              <a:effectLst/>
              <a:latin typeface="Arial" panose="020B0604020202020204" pitchFamily="34" charset="0"/>
              <a:ea typeface="Arial" panose="020B0604020202020204" pitchFamily="34" charset="0"/>
            </a:endParaRPr>
          </a:p>
          <a:p>
            <a:pPr>
              <a:spcBef>
                <a:spcPts val="30"/>
              </a:spcBef>
            </a:pPr>
            <a:r>
              <a:rPr lang="es-ES" sz="2000" dirty="0">
                <a:effectLst/>
                <a:latin typeface="Arial" panose="020B0604020202020204" pitchFamily="34" charset="0"/>
                <a:ea typeface="Arial" panose="020B0604020202020204" pitchFamily="34" charset="0"/>
              </a:rPr>
              <a:t> </a:t>
            </a:r>
            <a:endParaRPr lang="es-MX" sz="2000" dirty="0">
              <a:effectLst/>
              <a:latin typeface="Arial" panose="020B0604020202020204" pitchFamily="34" charset="0"/>
              <a:ea typeface="Arial" panose="020B0604020202020204" pitchFamily="34" charset="0"/>
            </a:endParaRPr>
          </a:p>
          <a:p>
            <a:pPr marL="101600" marR="147320" indent="-1270" algn="just">
              <a:lnSpc>
                <a:spcPct val="105000"/>
              </a:lnSpc>
              <a:spcAft>
                <a:spcPts val="0"/>
              </a:spcAft>
            </a:pPr>
            <a:r>
              <a:rPr lang="es-ES" sz="2000" dirty="0">
                <a:effectLst/>
                <a:latin typeface="Arial" panose="020B0604020202020204" pitchFamily="34" charset="0"/>
                <a:ea typeface="Arial" panose="020B0604020202020204" pitchFamily="34" charset="0"/>
              </a:rPr>
              <a:t>QUINTO.- Entrando </a:t>
            </a:r>
            <a:r>
              <a:rPr lang="es-ES" sz="2000" b="1" dirty="0">
                <a:effectLst/>
                <a:latin typeface="Arial" panose="020B0604020202020204" pitchFamily="34" charset="0"/>
                <a:ea typeface="Arial" panose="020B0604020202020204" pitchFamily="34" charset="0"/>
              </a:rPr>
              <a:t>en vigor </a:t>
            </a:r>
            <a:r>
              <a:rPr lang="es-ES" sz="2000" dirty="0">
                <a:effectLst/>
                <a:latin typeface="Arial" panose="020B0604020202020204" pitchFamily="34" charset="0"/>
                <a:ea typeface="Arial" panose="020B0604020202020204" pitchFamily="34" charset="0"/>
              </a:rPr>
              <a:t>el presente acuerdo a partir del </a:t>
            </a:r>
            <a:r>
              <a:rPr lang="es-ES" sz="2000" b="1" dirty="0">
                <a:effectLst/>
                <a:latin typeface="Arial" panose="020B0604020202020204" pitchFamily="34" charset="0"/>
                <a:ea typeface="Arial" panose="020B0604020202020204" pitchFamily="34" charset="0"/>
              </a:rPr>
              <a:t>día 01 primero </a:t>
            </a:r>
            <a:r>
              <a:rPr lang="es-ES" sz="2000" b="1" dirty="0">
                <a:solidFill>
                  <a:srgbClr val="0E0E0E"/>
                </a:solidFill>
                <a:effectLst/>
                <a:latin typeface="Arial" panose="020B0604020202020204" pitchFamily="34" charset="0"/>
                <a:ea typeface="Arial" panose="020B0604020202020204" pitchFamily="34" charset="0"/>
              </a:rPr>
              <a:t>de </a:t>
            </a:r>
            <a:r>
              <a:rPr lang="es-ES" sz="2000" b="1" dirty="0">
                <a:effectLst/>
                <a:latin typeface="Arial" panose="020B0604020202020204" pitchFamily="34" charset="0"/>
                <a:ea typeface="Arial" panose="020B0604020202020204" pitchFamily="34" charset="0"/>
              </a:rPr>
              <a:t>mayo</a:t>
            </a:r>
            <a:r>
              <a:rPr lang="es-ES" sz="2000" b="1" spc="5" dirty="0">
                <a:effectLst/>
                <a:latin typeface="Arial" panose="020B0604020202020204" pitchFamily="34" charset="0"/>
                <a:ea typeface="Arial" panose="020B0604020202020204" pitchFamily="34" charset="0"/>
              </a:rPr>
              <a:t> </a:t>
            </a:r>
            <a:r>
              <a:rPr lang="es-ES" sz="2000" b="1" dirty="0">
                <a:effectLst/>
                <a:latin typeface="Arial" panose="020B0604020202020204" pitchFamily="34" charset="0"/>
                <a:ea typeface="Arial" panose="020B0604020202020204" pitchFamily="34" charset="0"/>
              </a:rPr>
              <a:t>del 2022 dos mil veintidós, </a:t>
            </a:r>
            <a:r>
              <a:rPr lang="es-ES" sz="2000" dirty="0">
                <a:effectLst/>
                <a:latin typeface="Arial" panose="020B0604020202020204" pitchFamily="34" charset="0"/>
                <a:ea typeface="Arial" panose="020B0604020202020204" pitchFamily="34" charset="0"/>
              </a:rPr>
              <a:t>debiendo publicarse </a:t>
            </a:r>
            <a:r>
              <a:rPr lang="es-ES" sz="2000" dirty="0">
                <a:solidFill>
                  <a:srgbClr val="212121"/>
                </a:solidFill>
                <a:effectLst/>
                <a:latin typeface="Arial" panose="020B0604020202020204" pitchFamily="34" charset="0"/>
                <a:ea typeface="Arial" panose="020B0604020202020204" pitchFamily="34" charset="0"/>
              </a:rPr>
              <a:t>el </a:t>
            </a:r>
            <a:r>
              <a:rPr lang="es-ES" sz="2000" dirty="0">
                <a:effectLst/>
                <a:latin typeface="Arial" panose="020B0604020202020204" pitchFamily="34" charset="0"/>
                <a:ea typeface="Arial" panose="020B0604020202020204" pitchFamily="34" charset="0"/>
              </a:rPr>
              <a:t>día de su aprobación </a:t>
            </a:r>
            <a:r>
              <a:rPr lang="es-ES" sz="2000" dirty="0">
                <a:solidFill>
                  <a:srgbClr val="1C1C1C"/>
                </a:solidFill>
                <a:effectLst/>
                <a:latin typeface="Arial" panose="020B0604020202020204" pitchFamily="34" charset="0"/>
                <a:ea typeface="Arial" panose="020B0604020202020204" pitchFamily="34" charset="0"/>
              </a:rPr>
              <a:t>en </a:t>
            </a:r>
            <a:r>
              <a:rPr lang="es-ES" sz="2000" dirty="0">
                <a:effectLst/>
                <a:latin typeface="Arial" panose="020B0604020202020204" pitchFamily="34" charset="0"/>
                <a:ea typeface="Arial" panose="020B0604020202020204" pitchFamily="34" charset="0"/>
              </a:rPr>
              <a:t>el Boletín</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electrónico y en la cuenta institucional de los integrantes del Colegio de Notarios del</a:t>
            </a:r>
            <a:r>
              <a:rPr lang="es-ES" sz="2000" spc="5"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Estado</a:t>
            </a:r>
            <a:r>
              <a:rPr lang="es-ES" sz="2000" spc="9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de</a:t>
            </a:r>
            <a:r>
              <a:rPr lang="es-ES" sz="2000" spc="40" dirty="0">
                <a:effectLst/>
                <a:latin typeface="Arial" panose="020B0604020202020204" pitchFamily="34" charset="0"/>
                <a:ea typeface="Arial" panose="020B0604020202020204" pitchFamily="34" charset="0"/>
              </a:rPr>
              <a:t> </a:t>
            </a:r>
            <a:r>
              <a:rPr lang="es-ES" sz="2000" dirty="0">
                <a:effectLst/>
                <a:latin typeface="Arial" panose="020B0604020202020204" pitchFamily="34" charset="0"/>
                <a:ea typeface="Arial" panose="020B0604020202020204" pitchFamily="34" charset="0"/>
              </a:rPr>
              <a:t>Jalisco.</a:t>
            </a:r>
            <a:endParaRPr lang="es-MX" sz="2000" dirty="0">
              <a:effectLst/>
              <a:latin typeface="Arial" panose="020B0604020202020204" pitchFamily="34" charset="0"/>
              <a:ea typeface="Arial" panose="020B0604020202020204" pitchFamily="34" charset="0"/>
            </a:endParaRPr>
          </a:p>
          <a:p>
            <a:endParaRPr lang="es-MX" dirty="0"/>
          </a:p>
        </p:txBody>
      </p:sp>
    </p:spTree>
    <p:extLst>
      <p:ext uri="{BB962C8B-B14F-4D97-AF65-F5344CB8AC3E}">
        <p14:creationId xmlns:p14="http://schemas.microsoft.com/office/powerpoint/2010/main" val="308046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7033A719-D1C9-4DCD-96E5-4DA5831B32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35234" y="735974"/>
            <a:ext cx="5100156" cy="5100156"/>
          </a:xfrm>
          <a:prstGeom prst="rect">
            <a:avLst/>
          </a:prstGeom>
        </p:spPr>
      </p:pic>
      <p:sp>
        <p:nvSpPr>
          <p:cNvPr id="2" name="Título 1">
            <a:extLst>
              <a:ext uri="{FF2B5EF4-FFF2-40B4-BE49-F238E27FC236}">
                <a16:creationId xmlns:a16="http://schemas.microsoft.com/office/drawing/2014/main" id="{566D70D3-6297-4781-A5A2-05150A509419}"/>
              </a:ext>
            </a:extLst>
          </p:cNvPr>
          <p:cNvSpPr>
            <a:spLocks noGrp="1"/>
          </p:cNvSpPr>
          <p:nvPr>
            <p:ph type="ctrTitle"/>
          </p:nvPr>
        </p:nvSpPr>
        <p:spPr/>
        <p:txBody>
          <a:bodyPr/>
          <a:lstStyle/>
          <a:p>
            <a:pPr algn="ctr"/>
            <a:r>
              <a:rPr kumimoji="0" lang="es-MX"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SISTEMA DE VALIDACIÓN DE IDENTIDAD</a:t>
            </a:r>
            <a:r>
              <a:rPr kumimoji="0" lang="es-ES" sz="4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j-cs"/>
              </a:rPr>
              <a:t> CERTIFIEL (SVI) </a:t>
            </a:r>
            <a:endParaRPr lang="es-MX" dirty="0"/>
          </a:p>
        </p:txBody>
      </p:sp>
    </p:spTree>
    <p:extLst>
      <p:ext uri="{BB962C8B-B14F-4D97-AF65-F5344CB8AC3E}">
        <p14:creationId xmlns:p14="http://schemas.microsoft.com/office/powerpoint/2010/main" val="2252097651"/>
      </p:ext>
    </p:extLst>
  </p:cSld>
  <p:clrMapOvr>
    <a:masterClrMapping/>
  </p:clrMapOvr>
</p:sld>
</file>

<file path=ppt/theme/theme1.xml><?xml version="1.0" encoding="utf-8"?>
<a:theme xmlns:a="http://schemas.openxmlformats.org/drawingml/2006/main" name="Retrospección">
  <a:themeElements>
    <a:clrScheme name="Personalizado 17">
      <a:dk1>
        <a:sysClr val="windowText" lastClr="000000"/>
      </a:dk1>
      <a:lt1>
        <a:sysClr val="window" lastClr="FFFFFF"/>
      </a:lt1>
      <a:dk2>
        <a:srgbClr val="000000"/>
      </a:dk2>
      <a:lt2>
        <a:srgbClr val="F8F8F8"/>
      </a:lt2>
      <a:accent1>
        <a:srgbClr val="184BA0"/>
      </a:accent1>
      <a:accent2>
        <a:srgbClr val="0A1F42"/>
      </a:accent2>
      <a:accent3>
        <a:srgbClr val="969696"/>
      </a:accent3>
      <a:accent4>
        <a:srgbClr val="808080"/>
      </a:accent4>
      <a:accent5>
        <a:srgbClr val="5F5F5F"/>
      </a:accent5>
      <a:accent6>
        <a:srgbClr val="4D4D4D"/>
      </a:accent6>
      <a:hlink>
        <a:srgbClr val="5F5F5F"/>
      </a:hlink>
      <a:folHlink>
        <a:srgbClr val="919191"/>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1207</TotalTime>
  <Words>1863</Words>
  <Application>Microsoft Office PowerPoint</Application>
  <PresentationFormat>Panorámica</PresentationFormat>
  <Paragraphs>78</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Calibri</vt:lpstr>
      <vt:lpstr>Calibri Light</vt:lpstr>
      <vt:lpstr>Retrospección</vt:lpstr>
      <vt:lpstr>SUPLANTACIÓN DE PERSONAS</vt:lpstr>
      <vt:lpstr>ACUERDOS DEL CONSEJO DE NOTARIOS DEL ESTADO DE JALISCO, ADOPTADOS EN SESION DEL DIA 10 DIEZ DE MARZO DE 2022 DOS MIL VEINTIDÓS</vt:lpstr>
      <vt:lpstr>Presentación de PowerPoint</vt:lpstr>
      <vt:lpstr>Presentación de PowerPoint</vt:lpstr>
      <vt:lpstr>ACUERDO:</vt:lpstr>
      <vt:lpstr>Presentación de PowerPoint</vt:lpstr>
      <vt:lpstr>Presentación de PowerPoint</vt:lpstr>
      <vt:lpstr>Presentación de PowerPoint</vt:lpstr>
      <vt:lpstr>SISTEMA DE VALIDACIÓN DE IDENTIDAD CERTIFIEL (SVI) </vt:lpstr>
      <vt:lpstr>COLEGIO DE NOTARIOS DEL ESTADO DE JALISCO: SISTEMA DE VALIDACIÓN DE IDENTIDAD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DEL NOTARIADO DEL ESTADO DE JALISCO.  TÍTULO SEGUNDO ACTIVIDAD NOTARIAL  CAPÍTULO III De las Escrituras e Instrumentos Públicos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Recepcion</dc:creator>
  <cp:lastModifiedBy>Recepcion</cp:lastModifiedBy>
  <cp:revision>30</cp:revision>
  <dcterms:created xsi:type="dcterms:W3CDTF">2022-03-10T17:04:07Z</dcterms:created>
  <dcterms:modified xsi:type="dcterms:W3CDTF">2022-03-16T18:55:38Z</dcterms:modified>
</cp:coreProperties>
</file>